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8" r:id="rId5"/>
    <p:sldId id="310" r:id="rId6"/>
    <p:sldId id="281" r:id="rId7"/>
    <p:sldId id="288" r:id="rId8"/>
    <p:sldId id="299" r:id="rId9"/>
    <p:sldId id="294" r:id="rId10"/>
    <p:sldId id="293" r:id="rId11"/>
    <p:sldId id="292" r:id="rId12"/>
    <p:sldId id="296" r:id="rId13"/>
    <p:sldId id="305" r:id="rId14"/>
    <p:sldId id="306" r:id="rId15"/>
    <p:sldId id="309" r:id="rId16"/>
    <p:sldId id="307" r:id="rId17"/>
    <p:sldId id="270"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4C30"/>
    <a:srgbClr val="EF38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2779" autoAdjust="0"/>
  </p:normalViewPr>
  <p:slideViewPr>
    <p:cSldViewPr>
      <p:cViewPr>
        <p:scale>
          <a:sx n="75" d="100"/>
          <a:sy n="75" d="100"/>
        </p:scale>
        <p:origin x="-100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D297E673-9167-4C6E-92E7-CBBB2EA95014}" type="datetimeFigureOut">
              <a:rPr lang="lv-LV" smtClean="0"/>
              <a:t>2015.02.08.</a:t>
            </a:fld>
            <a:endParaRPr lang="lv-LV"/>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4AD8A2C7-93CF-4524-B9D1-2997364C2DEA}" type="slidenum">
              <a:rPr lang="lv-LV" smtClean="0"/>
              <a:t>‹#›</a:t>
            </a:fld>
            <a:endParaRPr lang="lv-LV"/>
          </a:p>
        </p:txBody>
      </p:sp>
    </p:spTree>
    <p:extLst>
      <p:ext uri="{BB962C8B-B14F-4D97-AF65-F5344CB8AC3E}">
        <p14:creationId xmlns:p14="http://schemas.microsoft.com/office/powerpoint/2010/main" val="158832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a:t>
            </a:r>
            <a:r>
              <a:rPr lang="en-US" baseline="0" dirty="0" smtClean="0"/>
              <a:t> yourself as alumni of the school and alumni of BAFF</a:t>
            </a:r>
            <a:endParaRPr lang="lv-LV" dirty="0"/>
          </a:p>
        </p:txBody>
      </p:sp>
      <p:sp>
        <p:nvSpPr>
          <p:cNvPr id="4" name="Slide Number Placeholder 3"/>
          <p:cNvSpPr>
            <a:spLocks noGrp="1"/>
          </p:cNvSpPr>
          <p:nvPr>
            <p:ph type="sldNum" sz="quarter" idx="10"/>
          </p:nvPr>
        </p:nvSpPr>
        <p:spPr/>
        <p:txBody>
          <a:bodyPr/>
          <a:lstStyle/>
          <a:p>
            <a:fld id="{4AD8A2C7-93CF-4524-B9D1-2997364C2DEA}" type="slidenum">
              <a:rPr lang="lv-LV" smtClean="0"/>
              <a:t>1</a:t>
            </a:fld>
            <a:endParaRPr lang="lv-LV"/>
          </a:p>
        </p:txBody>
      </p:sp>
    </p:spTree>
    <p:extLst>
      <p:ext uri="{BB962C8B-B14F-4D97-AF65-F5344CB8AC3E}">
        <p14:creationId xmlns:p14="http://schemas.microsoft.com/office/powerpoint/2010/main" val="3962969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was written by Gerda, Leadership Academy 2014 participant from Estonia</a:t>
            </a:r>
          </a:p>
          <a:p>
            <a:endParaRPr lang="en-US" baseline="0" dirty="0" smtClean="0"/>
          </a:p>
          <a:p>
            <a:r>
              <a:rPr lang="en-US" baseline="0" dirty="0" smtClean="0"/>
              <a:t>Encourage them to apply and say that even if they do not get accepted they will get a great experience of applying process which will be useful for the future. Also say that while they prepare their papers they should really think through what they want to say in their short essay as it is the most important document. They should be able to stand out, say good things about themselves (not lie and not to be modest as the people in the Baltics are)</a:t>
            </a:r>
            <a:endParaRPr lang="lv-LV" dirty="0"/>
          </a:p>
        </p:txBody>
      </p:sp>
      <p:sp>
        <p:nvSpPr>
          <p:cNvPr id="4" name="Slide Number Placeholder 3"/>
          <p:cNvSpPr>
            <a:spLocks noGrp="1"/>
          </p:cNvSpPr>
          <p:nvPr>
            <p:ph type="sldNum" sz="quarter" idx="10"/>
          </p:nvPr>
        </p:nvSpPr>
        <p:spPr/>
        <p:txBody>
          <a:bodyPr/>
          <a:lstStyle/>
          <a:p>
            <a:fld id="{4AD8A2C7-93CF-4524-B9D1-2997364C2DEA}" type="slidenum">
              <a:rPr lang="lv-LV" smtClean="0"/>
              <a:t>11</a:t>
            </a:fld>
            <a:endParaRPr lang="lv-LV"/>
          </a:p>
        </p:txBody>
      </p:sp>
    </p:spTree>
    <p:extLst>
      <p:ext uri="{BB962C8B-B14F-4D97-AF65-F5344CB8AC3E}">
        <p14:creationId xmlns:p14="http://schemas.microsoft.com/office/powerpoint/2010/main" val="3662934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fill</a:t>
            </a:r>
            <a:r>
              <a:rPr lang="en-US" baseline="0" dirty="0" smtClean="0"/>
              <a:t> this slide yourself</a:t>
            </a:r>
            <a:endParaRPr lang="lv-LV" dirty="0"/>
          </a:p>
        </p:txBody>
      </p:sp>
      <p:sp>
        <p:nvSpPr>
          <p:cNvPr id="4" name="Slide Number Placeholder 3"/>
          <p:cNvSpPr>
            <a:spLocks noGrp="1"/>
          </p:cNvSpPr>
          <p:nvPr>
            <p:ph type="sldNum" sz="quarter" idx="10"/>
          </p:nvPr>
        </p:nvSpPr>
        <p:spPr/>
        <p:txBody>
          <a:bodyPr/>
          <a:lstStyle/>
          <a:p>
            <a:fld id="{4AD8A2C7-93CF-4524-B9D1-2997364C2DEA}" type="slidenum">
              <a:rPr lang="lv-LV" smtClean="0"/>
              <a:t>14</a:t>
            </a:fld>
            <a:endParaRPr lang="lv-LV"/>
          </a:p>
        </p:txBody>
      </p:sp>
    </p:spTree>
    <p:extLst>
      <p:ext uri="{BB962C8B-B14F-4D97-AF65-F5344CB8AC3E}">
        <p14:creationId xmlns:p14="http://schemas.microsoft.com/office/powerpoint/2010/main" val="302962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Fonds veic investīcijas Baltijas valstu cilvēkresursos, piedāvājot studentiem, zinātniekiem</a:t>
            </a:r>
            <a:r>
              <a:rPr lang="lv-LV" sz="1200" kern="1200" baseline="0" dirty="0" smtClean="0">
                <a:solidFill>
                  <a:schemeClr val="tx1"/>
                </a:solidFill>
                <a:effectLst/>
                <a:latin typeface="+mn-lt"/>
                <a:ea typeface="+mn-ea"/>
                <a:cs typeface="+mn-cs"/>
              </a:rPr>
              <a:t> un</a:t>
            </a:r>
            <a:r>
              <a:rPr lang="lv-LV" sz="1200" kern="1200" dirty="0" smtClean="0">
                <a:solidFill>
                  <a:schemeClr val="tx1"/>
                </a:solidFill>
                <a:effectLst/>
                <a:latin typeface="+mn-lt"/>
                <a:ea typeface="+mn-ea"/>
                <a:cs typeface="+mn-cs"/>
              </a:rPr>
              <a:t> nevalstiskajām organizācijām stipendiju programmas, kas ļauj iegūt finansējumu praksei, studijām</a:t>
            </a:r>
            <a:r>
              <a:rPr lang="lv-LV" sz="1200" kern="1200" baseline="0" dirty="0" smtClean="0">
                <a:solidFill>
                  <a:schemeClr val="tx1"/>
                </a:solidFill>
                <a:effectLst/>
                <a:latin typeface="+mn-lt"/>
                <a:ea typeface="+mn-ea"/>
                <a:cs typeface="+mn-cs"/>
              </a:rPr>
              <a:t> un</a:t>
            </a:r>
            <a:r>
              <a:rPr lang="lv-LV" sz="1200" kern="1200" dirty="0" smtClean="0">
                <a:solidFill>
                  <a:schemeClr val="tx1"/>
                </a:solidFill>
                <a:effectLst/>
                <a:latin typeface="+mn-lt"/>
                <a:ea typeface="+mn-ea"/>
                <a:cs typeface="+mn-cs"/>
              </a:rPr>
              <a:t> pētniecībai Amerikas Savienotajās Valstīs.</a:t>
            </a:r>
            <a:endParaRPr lang="lv-LV" dirty="0" smtClean="0"/>
          </a:p>
        </p:txBody>
      </p:sp>
      <p:sp>
        <p:nvSpPr>
          <p:cNvPr id="4" name="Slide Number Placeholder 3"/>
          <p:cNvSpPr>
            <a:spLocks noGrp="1"/>
          </p:cNvSpPr>
          <p:nvPr>
            <p:ph type="sldNum" sz="quarter" idx="10"/>
          </p:nvPr>
        </p:nvSpPr>
        <p:spPr/>
        <p:txBody>
          <a:bodyPr/>
          <a:lstStyle/>
          <a:p>
            <a:fld id="{4AD8A2C7-93CF-4524-B9D1-2997364C2DEA}" type="slidenum">
              <a:rPr lang="lv-LV" smtClean="0"/>
              <a:t>3</a:t>
            </a:fld>
            <a:endParaRPr lang="lv-LV"/>
          </a:p>
        </p:txBody>
      </p:sp>
    </p:spTree>
    <p:extLst>
      <p:ext uri="{BB962C8B-B14F-4D97-AF65-F5344CB8AC3E}">
        <p14:creationId xmlns:p14="http://schemas.microsoft.com/office/powerpoint/2010/main" val="3026650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Šogad dalībnieku skaits ir palielināts vairāk kā</a:t>
            </a:r>
            <a:r>
              <a:rPr lang="lv-LV" baseline="0" dirty="0" smtClean="0"/>
              <a:t> 2 reizes. </a:t>
            </a:r>
            <a:r>
              <a:rPr lang="lv-LV" dirty="0" smtClean="0"/>
              <a:t>Tiks atbalstīti 40 dalībnieki no 3 Baltijas valstīm.</a:t>
            </a:r>
            <a:r>
              <a:rPr lang="lv-LV" baseline="0" dirty="0" smtClean="0"/>
              <a:t> Vietu skaits no katras valsts nav noteikts.</a:t>
            </a:r>
            <a:endParaRPr lang="lv-LV" dirty="0" smtClean="0"/>
          </a:p>
        </p:txBody>
      </p:sp>
      <p:sp>
        <p:nvSpPr>
          <p:cNvPr id="4" name="Slide Number Placeholder 3"/>
          <p:cNvSpPr>
            <a:spLocks noGrp="1"/>
          </p:cNvSpPr>
          <p:nvPr>
            <p:ph type="sldNum" sz="quarter" idx="10"/>
          </p:nvPr>
        </p:nvSpPr>
        <p:spPr/>
        <p:txBody>
          <a:bodyPr/>
          <a:lstStyle/>
          <a:p>
            <a:fld id="{4AD8A2C7-93CF-4524-B9D1-2997364C2DEA}" type="slidenum">
              <a:rPr lang="lv-LV" smtClean="0"/>
              <a:t>4</a:t>
            </a:fld>
            <a:endParaRPr lang="lv-LV"/>
          </a:p>
        </p:txBody>
      </p:sp>
    </p:spTree>
    <p:extLst>
      <p:ext uri="{BB962C8B-B14F-4D97-AF65-F5344CB8AC3E}">
        <p14:creationId xmlns:p14="http://schemas.microsoft.com/office/powerpoint/2010/main" val="3175823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a:t>
            </a:r>
            <a:r>
              <a:rPr lang="en-US" baseline="0" dirty="0" smtClean="0"/>
              <a:t> 2014 young leaders&gt; </a:t>
            </a:r>
            <a:r>
              <a:rPr lang="en-US" dirty="0" smtClean="0"/>
              <a:t>18 participants and their chaperones in New York in July 2014,</a:t>
            </a:r>
            <a:r>
              <a:rPr lang="en-US" baseline="0" dirty="0" smtClean="0"/>
              <a:t> </a:t>
            </a:r>
            <a:r>
              <a:rPr lang="en-US" dirty="0" smtClean="0"/>
              <a:t>6</a:t>
            </a:r>
            <a:r>
              <a:rPr lang="en-US" baseline="0" dirty="0" smtClean="0"/>
              <a:t> participants from each Baltic States</a:t>
            </a:r>
            <a:br>
              <a:rPr lang="en-US" baseline="0" dirty="0" smtClean="0"/>
            </a:br>
            <a:endParaRPr lang="lv-LV" dirty="0"/>
          </a:p>
        </p:txBody>
      </p:sp>
      <p:sp>
        <p:nvSpPr>
          <p:cNvPr id="4" name="Slide Number Placeholder 3"/>
          <p:cNvSpPr>
            <a:spLocks noGrp="1"/>
          </p:cNvSpPr>
          <p:nvPr>
            <p:ph type="sldNum" sz="quarter" idx="10"/>
          </p:nvPr>
        </p:nvSpPr>
        <p:spPr/>
        <p:txBody>
          <a:bodyPr/>
          <a:lstStyle/>
          <a:p>
            <a:fld id="{4AD8A2C7-93CF-4524-B9D1-2997364C2DEA}" type="slidenum">
              <a:rPr lang="lv-LV" smtClean="0"/>
              <a:t>5</a:t>
            </a:fld>
            <a:endParaRPr lang="lv-LV"/>
          </a:p>
        </p:txBody>
      </p:sp>
    </p:spTree>
    <p:extLst>
      <p:ext uri="{BB962C8B-B14F-4D97-AF65-F5344CB8AC3E}">
        <p14:creationId xmlns:p14="http://schemas.microsoft.com/office/powerpoint/2010/main" val="761529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Programmas noslēgumā tiks organizēta ekskursija uz Ņujorku</a:t>
            </a:r>
            <a:r>
              <a:rPr lang="lv-LV" baseline="0" dirty="0" smtClean="0"/>
              <a:t> un ASV galvaspilsētu Vašingtonu, lai gūtu plašāku iespaidu par ASV kultūru, ekonomiku un vēsturi. Dalībniekiem būs iespēja paviesoties arī ASV vecākajā un vienā no pasaules labākajām universitātēm  – Hārvardā.</a:t>
            </a:r>
            <a:endParaRPr lang="lv-LV" dirty="0"/>
          </a:p>
        </p:txBody>
      </p:sp>
      <p:sp>
        <p:nvSpPr>
          <p:cNvPr id="4" name="Slide Number Placeholder 3"/>
          <p:cNvSpPr>
            <a:spLocks noGrp="1"/>
          </p:cNvSpPr>
          <p:nvPr>
            <p:ph type="sldNum" sz="quarter" idx="10"/>
          </p:nvPr>
        </p:nvSpPr>
        <p:spPr/>
        <p:txBody>
          <a:bodyPr/>
          <a:lstStyle/>
          <a:p>
            <a:fld id="{4AD8A2C7-93CF-4524-B9D1-2997364C2DEA}" type="slidenum">
              <a:rPr lang="lv-LV" smtClean="0"/>
              <a:t>6</a:t>
            </a:fld>
            <a:endParaRPr lang="lv-LV"/>
          </a:p>
        </p:txBody>
      </p:sp>
    </p:spTree>
    <p:extLst>
      <p:ext uri="{BB962C8B-B14F-4D97-AF65-F5344CB8AC3E}">
        <p14:creationId xmlns:p14="http://schemas.microsoft.com/office/powerpoint/2010/main" val="4019064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Ceļojums</a:t>
            </a:r>
            <a:r>
              <a:rPr lang="lv-LV" baseline="0" dirty="0" smtClean="0"/>
              <a:t> tiek organizēts no Rīgas lidostas. Līdz tai dalībniekiem jānokļūst par saviem līdzekļiem.</a:t>
            </a:r>
            <a:endParaRPr lang="lv-LV" dirty="0" smtClean="0"/>
          </a:p>
          <a:p>
            <a:endParaRPr lang="en-US" baseline="0" dirty="0" smtClean="0"/>
          </a:p>
          <a:p>
            <a:r>
              <a:rPr lang="lv-LV" baseline="0" dirty="0" smtClean="0"/>
              <a:t>Dzīvošana ASV tiek organizēta ASV Portlendas koledžas studentu kopmītnēs, 2 dalībniekiem dalot 1 istabu. Meitenes un puiši dzīvo atsevišķos stāvos </a:t>
            </a:r>
          </a:p>
          <a:p>
            <a:endParaRPr lang="lv-LV" baseline="0" dirty="0" smtClean="0"/>
          </a:p>
          <a:p>
            <a:r>
              <a:rPr lang="lv-LV" baseline="0" dirty="0" smtClean="0"/>
              <a:t>BAFF nodrošina telefonisku atbalstu 24/7 ārkārtas gadījumos</a:t>
            </a:r>
          </a:p>
        </p:txBody>
      </p:sp>
      <p:sp>
        <p:nvSpPr>
          <p:cNvPr id="4" name="Slide Number Placeholder 3"/>
          <p:cNvSpPr>
            <a:spLocks noGrp="1"/>
          </p:cNvSpPr>
          <p:nvPr>
            <p:ph type="sldNum" sz="quarter" idx="10"/>
          </p:nvPr>
        </p:nvSpPr>
        <p:spPr/>
        <p:txBody>
          <a:bodyPr/>
          <a:lstStyle/>
          <a:p>
            <a:fld id="{4AD8A2C7-93CF-4524-B9D1-2997364C2DEA}" type="slidenum">
              <a:rPr lang="lv-LV" smtClean="0"/>
              <a:t>7</a:t>
            </a:fld>
            <a:endParaRPr lang="lv-LV"/>
          </a:p>
        </p:txBody>
      </p:sp>
    </p:spTree>
    <p:extLst>
      <p:ext uri="{BB962C8B-B14F-4D97-AF65-F5344CB8AC3E}">
        <p14:creationId xmlns:p14="http://schemas.microsoft.com/office/powerpoint/2010/main" val="1799378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dirty="0" smtClean="0"/>
              <a:t>Dalībniekam jābūt sasniegušam </a:t>
            </a:r>
            <a:r>
              <a:rPr lang="en-US" sz="1200" b="0" dirty="0" smtClean="0">
                <a:solidFill>
                  <a:schemeClr val="tx1"/>
                </a:solidFill>
              </a:rPr>
              <a:t>16</a:t>
            </a:r>
            <a:r>
              <a:rPr lang="cs-CZ" sz="1200" b="0" dirty="0" smtClean="0">
                <a:solidFill>
                  <a:schemeClr val="tx1"/>
                </a:solidFill>
              </a:rPr>
              <a:t> </a:t>
            </a:r>
            <a:r>
              <a:rPr lang="lv-LV" sz="1200" b="0" dirty="0" smtClean="0">
                <a:solidFill>
                  <a:schemeClr val="tx1"/>
                </a:solidFill>
              </a:rPr>
              <a:t>gadu vecumu </a:t>
            </a:r>
            <a:r>
              <a:rPr lang="lv-LV" sz="1200" b="0" dirty="0" smtClean="0"/>
              <a:t>š.g. 1. jūlijā un </a:t>
            </a:r>
            <a:r>
              <a:rPr lang="lv-LV" sz="1200" b="0" dirty="0" smtClean="0">
                <a:solidFill>
                  <a:schemeClr val="tx1"/>
                </a:solidFill>
              </a:rPr>
              <a:t>nākamajā mācību gadā </a:t>
            </a:r>
            <a:r>
              <a:rPr lang="lv-LV" sz="1200" dirty="0" smtClean="0"/>
              <a:t>jāuzsāk mācības 12. klasē vai pēdējā kursā profesionālajā vidusskolā</a:t>
            </a:r>
          </a:p>
          <a:p>
            <a:r>
              <a:rPr lang="lv-LV" sz="1200" dirty="0" smtClean="0"/>
              <a:t>-labām angļu valodas zināšanām, lai sekmīgi piedalītos kandidātu atlases intervijā un  pilnvērtīgi iesaistītos Akadēmijas programmā ASV.</a:t>
            </a:r>
          </a:p>
          <a:p>
            <a:r>
              <a:rPr lang="lv-LV" sz="1200" dirty="0" smtClean="0"/>
              <a:t>-piemīt izteiktas līdera īpašības – mērķtiecība, entuziasms, uzdrīkstēšanās</a:t>
            </a:r>
          </a:p>
          <a:p>
            <a:r>
              <a:rPr lang="lv-LV" sz="1200" dirty="0" smtClean="0"/>
              <a:t>- Ievirze uzņēmējdarbībā un personības attīstībā</a:t>
            </a:r>
          </a:p>
          <a:p>
            <a:endParaRPr lang="lv-LV" dirty="0"/>
          </a:p>
        </p:txBody>
      </p:sp>
      <p:sp>
        <p:nvSpPr>
          <p:cNvPr id="4" name="Slide Number Placeholder 3"/>
          <p:cNvSpPr>
            <a:spLocks noGrp="1"/>
          </p:cNvSpPr>
          <p:nvPr>
            <p:ph type="sldNum" sz="quarter" idx="10"/>
          </p:nvPr>
        </p:nvSpPr>
        <p:spPr/>
        <p:txBody>
          <a:bodyPr/>
          <a:lstStyle/>
          <a:p>
            <a:fld id="{4AD8A2C7-93CF-4524-B9D1-2997364C2DEA}" type="slidenum">
              <a:rPr lang="lv-LV" smtClean="0"/>
              <a:t>8</a:t>
            </a:fld>
            <a:endParaRPr lang="lv-LV"/>
          </a:p>
        </p:txBody>
      </p:sp>
    </p:spTree>
    <p:extLst>
      <p:ext uri="{BB962C8B-B14F-4D97-AF65-F5344CB8AC3E}">
        <p14:creationId xmlns:p14="http://schemas.microsoft.com/office/powerpoint/2010/main" val="2938238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Applying process is happening 100% online. They can find the APPLY section where all the instructions are written and explained.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Mention that once they start applying online they will not be able to save the answers there, so we advise to prepare all the information on a word document for example and while filling the application form they should just copy-paste it. </a:t>
            </a:r>
            <a:br>
              <a:rPr lang="en-US" baseline="0" dirty="0" smtClean="0"/>
            </a:br>
            <a:r>
              <a:rPr lang="en-US" baseline="0" dirty="0" smtClean="0"/>
              <a:t/>
            </a:r>
            <a:br>
              <a:rPr lang="en-US" baseline="0" dirty="0" smtClean="0"/>
            </a:br>
            <a:r>
              <a:rPr lang="en-US" baseline="0" dirty="0" smtClean="0"/>
              <a:t>Presenter, check our webpage before you introduce it, so you will know how the application process works</a:t>
            </a:r>
            <a:endParaRPr lang="lv-LV" dirty="0" smtClean="0"/>
          </a:p>
          <a:p>
            <a:endParaRPr lang="lv-LV" dirty="0"/>
          </a:p>
        </p:txBody>
      </p:sp>
      <p:sp>
        <p:nvSpPr>
          <p:cNvPr id="4" name="Slide Number Placeholder 3"/>
          <p:cNvSpPr>
            <a:spLocks noGrp="1"/>
          </p:cNvSpPr>
          <p:nvPr>
            <p:ph type="sldNum" sz="quarter" idx="10"/>
          </p:nvPr>
        </p:nvSpPr>
        <p:spPr/>
        <p:txBody>
          <a:bodyPr/>
          <a:lstStyle/>
          <a:p>
            <a:fld id="{4AD8A2C7-93CF-4524-B9D1-2997364C2DEA}" type="slidenum">
              <a:rPr lang="lv-LV" smtClean="0"/>
              <a:t>9</a:t>
            </a:fld>
            <a:endParaRPr lang="lv-LV"/>
          </a:p>
        </p:txBody>
      </p:sp>
    </p:spTree>
    <p:extLst>
      <p:ext uri="{BB962C8B-B14F-4D97-AF65-F5344CB8AC3E}">
        <p14:creationId xmlns:p14="http://schemas.microsoft.com/office/powerpoint/2010/main" val="1266849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first round requires short essay and we have 8 questions (</a:t>
            </a:r>
            <a:r>
              <a:rPr lang="en-US" dirty="0" smtClean="0"/>
              <a:t>maximum character limit of 750.</a:t>
            </a:r>
            <a:r>
              <a:rPr lang="en-US" baseline="0" dirty="0" smtClean="0"/>
              <a:t>) online and they should answer to. Stress out that the Short essay is the most important document as it gives the evaluators first </a:t>
            </a:r>
            <a:r>
              <a:rPr lang="en-US" baseline="0" dirty="0" err="1" smtClean="0"/>
              <a:t>picture&amp;idea</a:t>
            </a:r>
            <a:r>
              <a:rPr lang="en-US" baseline="0" dirty="0" smtClean="0"/>
              <a:t> of the candidate!</a:t>
            </a:r>
          </a:p>
          <a:p>
            <a:r>
              <a:rPr lang="en-US" baseline="0" dirty="0" smtClean="0"/>
              <a:t>On the online form they have to also fill parts about themselves called Student information (name, address </a:t>
            </a:r>
            <a:r>
              <a:rPr lang="en-US" baseline="0" dirty="0" err="1" smtClean="0"/>
              <a:t>ect</a:t>
            </a:r>
            <a:r>
              <a:rPr lang="en-US" baseline="0" dirty="0" smtClean="0"/>
              <a:t>). Application contract and waiver is a document to sign.</a:t>
            </a:r>
          </a:p>
        </p:txBody>
      </p:sp>
      <p:sp>
        <p:nvSpPr>
          <p:cNvPr id="4" name="Slide Number Placeholder 3"/>
          <p:cNvSpPr>
            <a:spLocks noGrp="1"/>
          </p:cNvSpPr>
          <p:nvPr>
            <p:ph type="sldNum" sz="quarter" idx="10"/>
          </p:nvPr>
        </p:nvSpPr>
        <p:spPr/>
        <p:txBody>
          <a:bodyPr/>
          <a:lstStyle/>
          <a:p>
            <a:fld id="{4AD8A2C7-93CF-4524-B9D1-2997364C2DEA}" type="slidenum">
              <a:rPr lang="lv-LV" smtClean="0"/>
              <a:t>10</a:t>
            </a:fld>
            <a:endParaRPr lang="lv-LV"/>
          </a:p>
        </p:txBody>
      </p:sp>
    </p:spTree>
    <p:extLst>
      <p:ext uri="{BB962C8B-B14F-4D97-AF65-F5344CB8AC3E}">
        <p14:creationId xmlns:p14="http://schemas.microsoft.com/office/powerpoint/2010/main" val="1758039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6629400" cy="2057400"/>
          </a:xfrm>
          <a:solidFill>
            <a:schemeClr val="accent1"/>
          </a:solidFill>
        </p:spPr>
        <p:txBody>
          <a:bodyPr/>
          <a:lstStyle>
            <a:lvl1pPr>
              <a:defRPr>
                <a:solidFill>
                  <a:schemeClr val="bg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38200" y="3505200"/>
            <a:ext cx="6400800" cy="1371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1"/>
          </a:solidFill>
        </p:spPr>
        <p:txBody>
          <a:bodyPr>
            <a:normAutofit/>
          </a:bodyPr>
          <a:lstStyle>
            <a:lvl1pPr>
              <a:defRPr sz="4000" baseline="0">
                <a:solidFill>
                  <a:schemeClr val="bg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small"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15962"/>
          </a:xfrm>
          <a:prstGeom prst="rect">
            <a:avLst/>
          </a:prstGeom>
          <a:solidFill>
            <a:schemeClr val="accent1"/>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4000" kern="1200" cap="small" baseline="0">
          <a:solidFill>
            <a:schemeClr val="bg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accent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accent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accent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accent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848600" cy="2057400"/>
          </a:xfrm>
        </p:spPr>
        <p:txBody>
          <a:bodyPr/>
          <a:lstStyle/>
          <a:p>
            <a:r>
              <a:rPr lang="lv-LV" dirty="0" smtClean="0">
                <a:solidFill>
                  <a:schemeClr val="tx1"/>
                </a:solidFill>
              </a:rPr>
              <a:t>Baltijas-Amerikas</a:t>
            </a:r>
            <a:br>
              <a:rPr lang="lv-LV" dirty="0" smtClean="0">
                <a:solidFill>
                  <a:schemeClr val="tx1"/>
                </a:solidFill>
              </a:rPr>
            </a:br>
            <a:r>
              <a:rPr lang="lv-LV" dirty="0" smtClean="0">
                <a:solidFill>
                  <a:schemeClr val="tx1"/>
                </a:solidFill>
              </a:rPr>
              <a:t>brīvības fonds (BAFF)</a:t>
            </a:r>
            <a:endParaRPr lang="lv-LV" dirty="0">
              <a:solidFill>
                <a:schemeClr val="tx1"/>
              </a:solidFill>
            </a:endParaRPr>
          </a:p>
        </p:txBody>
      </p:sp>
      <p:sp>
        <p:nvSpPr>
          <p:cNvPr id="3" name="Subtitle 2"/>
          <p:cNvSpPr>
            <a:spLocks noGrp="1"/>
          </p:cNvSpPr>
          <p:nvPr>
            <p:ph type="subTitle" idx="1"/>
          </p:nvPr>
        </p:nvSpPr>
        <p:spPr>
          <a:xfrm>
            <a:off x="838200" y="3505200"/>
            <a:ext cx="7620000" cy="1371600"/>
          </a:xfrm>
        </p:spPr>
        <p:txBody>
          <a:bodyPr>
            <a:normAutofit fontScale="77500" lnSpcReduction="20000"/>
          </a:bodyPr>
          <a:lstStyle/>
          <a:p>
            <a:r>
              <a:rPr lang="lv-LV" b="1" dirty="0"/>
              <a:t>Angļu valodas skolotāju</a:t>
            </a:r>
            <a:endParaRPr lang="lv-LV" dirty="0"/>
          </a:p>
          <a:p>
            <a:r>
              <a:rPr lang="lv-LV" b="1" dirty="0"/>
              <a:t>Metodisko apvienību vadītāju seminārs</a:t>
            </a:r>
            <a:endParaRPr lang="lv-LV" dirty="0"/>
          </a:p>
          <a:p>
            <a:endParaRPr lang="en-US" i="1" dirty="0" smtClean="0"/>
          </a:p>
          <a:p>
            <a:r>
              <a:rPr lang="lv-LV" sz="1800" b="1" dirty="0" smtClean="0"/>
              <a:t>2015.gada 5.februāris</a:t>
            </a:r>
          </a:p>
          <a:p>
            <a:endParaRPr lang="lv-LV" sz="1400" b="1" dirty="0" smtClean="0"/>
          </a:p>
          <a:p>
            <a:endParaRPr lang="lv-LV" b="1" dirty="0" smtClean="0"/>
          </a:p>
          <a:p>
            <a:endParaRPr lang="lv-LV" sz="1600" dirty="0" smtClean="0"/>
          </a:p>
          <a:p>
            <a:pPr lvl="1"/>
            <a:endParaRPr lang="lv-LV"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Dokumenti</a:t>
            </a:r>
            <a:endParaRPr lang="lv-LV" dirty="0"/>
          </a:p>
        </p:txBody>
      </p:sp>
      <p:sp>
        <p:nvSpPr>
          <p:cNvPr id="3" name="Content Placeholder 2"/>
          <p:cNvSpPr>
            <a:spLocks noGrp="1"/>
          </p:cNvSpPr>
          <p:nvPr>
            <p:ph idx="1"/>
          </p:nvPr>
        </p:nvSpPr>
        <p:spPr>
          <a:xfrm>
            <a:off x="457200" y="1143000"/>
            <a:ext cx="8229600" cy="4983163"/>
          </a:xfrm>
        </p:spPr>
        <p:txBody>
          <a:bodyPr>
            <a:normAutofit/>
          </a:bodyPr>
          <a:lstStyle/>
          <a:p>
            <a:pPr marL="0" indent="0">
              <a:buNone/>
            </a:pPr>
            <a:r>
              <a:rPr lang="lv-LV" sz="1800" dirty="0" smtClean="0"/>
              <a:t>Pieteikums sastāv no sekojošiem dokumentiem</a:t>
            </a:r>
            <a:r>
              <a:rPr lang="en-US" sz="1800" dirty="0" smtClean="0"/>
              <a:t>:</a:t>
            </a:r>
            <a:endParaRPr lang="en-US" sz="1800" dirty="0"/>
          </a:p>
          <a:p>
            <a:pPr marL="0" indent="0">
              <a:buNone/>
            </a:pPr>
            <a:endParaRPr lang="en-US" sz="2200" dirty="0">
              <a:solidFill>
                <a:schemeClr val="tx1"/>
              </a:solidFill>
            </a:endParaRPr>
          </a:p>
          <a:p>
            <a:r>
              <a:rPr lang="lv-LV" sz="2200" dirty="0" smtClean="0">
                <a:solidFill>
                  <a:schemeClr val="tx1"/>
                </a:solidFill>
              </a:rPr>
              <a:t>Īsa eseja (atbildes uz 8 jautājumiem)</a:t>
            </a:r>
            <a:endParaRPr lang="en-US" sz="2200" dirty="0" smtClean="0">
              <a:solidFill>
                <a:schemeClr val="tx1"/>
              </a:solidFill>
            </a:endParaRPr>
          </a:p>
          <a:p>
            <a:endParaRPr lang="en-US" sz="1900" dirty="0" smtClean="0"/>
          </a:p>
          <a:p>
            <a:pPr marL="0" indent="0">
              <a:buNone/>
            </a:pPr>
            <a:r>
              <a:rPr lang="en-US" sz="1900" dirty="0" smtClean="0"/>
              <a:t>Examples:</a:t>
            </a:r>
            <a:endParaRPr lang="en-US" sz="1900" dirty="0"/>
          </a:p>
          <a:p>
            <a:pPr marL="0" indent="0">
              <a:buNone/>
            </a:pPr>
            <a:r>
              <a:rPr lang="en-US" sz="1900" i="1" dirty="0"/>
              <a:t>Why do you want to participate in the BAFF Leadership Academy? </a:t>
            </a:r>
            <a:endParaRPr lang="en-US" sz="1900" i="1" dirty="0" smtClean="0"/>
          </a:p>
          <a:p>
            <a:pPr marL="0" indent="0">
              <a:buNone/>
            </a:pPr>
            <a:r>
              <a:rPr lang="en-US" sz="1900" i="1" dirty="0" smtClean="0"/>
              <a:t>What </a:t>
            </a:r>
            <a:r>
              <a:rPr lang="en-US" sz="1900" i="1" dirty="0"/>
              <a:t>skills would you like to learn and practice through the BAFF Leadership Academy? </a:t>
            </a:r>
            <a:endParaRPr lang="en-US" sz="1900" i="1" dirty="0" smtClean="0"/>
          </a:p>
          <a:p>
            <a:pPr marL="0" indent="0">
              <a:buNone/>
            </a:pPr>
            <a:r>
              <a:rPr lang="en-US" sz="1900" i="1" dirty="0" smtClean="0"/>
              <a:t>What </a:t>
            </a:r>
            <a:r>
              <a:rPr lang="en-US" sz="1900" i="1" dirty="0"/>
              <a:t>are your greatest strengths and weaknesses?</a:t>
            </a:r>
            <a:endParaRPr lang="en-US" sz="1900" i="1" dirty="0" smtClean="0"/>
          </a:p>
          <a:p>
            <a:endParaRPr lang="en-US" sz="2200" dirty="0"/>
          </a:p>
          <a:p>
            <a:r>
              <a:rPr lang="lv-LV" sz="2200" dirty="0" smtClean="0">
                <a:solidFill>
                  <a:schemeClr val="tx1"/>
                </a:solidFill>
              </a:rPr>
              <a:t>Informācija par skolēnu, kontaktinformācija, utt.</a:t>
            </a:r>
            <a:endParaRPr lang="en-US" sz="2200" dirty="0" smtClean="0">
              <a:solidFill>
                <a:schemeClr val="tx1"/>
              </a:solidFill>
            </a:endParaRPr>
          </a:p>
          <a:p>
            <a:endParaRPr lang="en-US" sz="2200" dirty="0"/>
          </a:p>
          <a:p>
            <a:r>
              <a:rPr lang="lv-LV" sz="2200" dirty="0" smtClean="0">
                <a:solidFill>
                  <a:schemeClr val="tx1"/>
                </a:solidFill>
              </a:rPr>
              <a:t>Pieteikšanās līguma nosacījumi</a:t>
            </a:r>
            <a:endParaRPr lang="en-US" sz="2200" dirty="0" smtClean="0">
              <a:solidFill>
                <a:schemeClr val="tx1"/>
              </a:solidFill>
            </a:endParaRPr>
          </a:p>
          <a:p>
            <a:endParaRPr lang="en-US" sz="2200" dirty="0"/>
          </a:p>
          <a:p>
            <a:endParaRPr lang="en-US" sz="2200" dirty="0" smtClean="0"/>
          </a:p>
        </p:txBody>
      </p:sp>
    </p:spTree>
    <p:extLst>
      <p:ext uri="{BB962C8B-B14F-4D97-AF65-F5344CB8AC3E}">
        <p14:creationId xmlns:p14="http://schemas.microsoft.com/office/powerpoint/2010/main" val="4100670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t>Līderības Akadēmijas 2014 dalībnieks</a:t>
            </a:r>
            <a:endParaRPr lang="lv-LV" dirty="0"/>
          </a:p>
        </p:txBody>
      </p:sp>
      <p:sp>
        <p:nvSpPr>
          <p:cNvPr id="3" name="Content Placeholder 2"/>
          <p:cNvSpPr>
            <a:spLocks noGrp="1"/>
          </p:cNvSpPr>
          <p:nvPr>
            <p:ph idx="1"/>
          </p:nvPr>
        </p:nvSpPr>
        <p:spPr>
          <a:xfrm>
            <a:off x="457200" y="1295400"/>
            <a:ext cx="8229600" cy="4830763"/>
          </a:xfrm>
        </p:spPr>
        <p:txBody>
          <a:bodyPr>
            <a:normAutofit/>
          </a:bodyPr>
          <a:lstStyle/>
          <a:p>
            <a:pPr marL="0" indent="0" algn="ctr">
              <a:buNone/>
            </a:pPr>
            <a:endParaRPr lang="lv-LV" sz="2800" i="1" dirty="0" smtClean="0"/>
          </a:p>
          <a:p>
            <a:pPr marL="0" indent="0" algn="ctr">
              <a:buNone/>
            </a:pPr>
            <a:r>
              <a:rPr lang="en-US" sz="2800" i="1" dirty="0" smtClean="0"/>
              <a:t>“</a:t>
            </a:r>
            <a:r>
              <a:rPr lang="lv-LV" sz="2800" i="1" dirty="0" smtClean="0"/>
              <a:t>I surely recommend you to apply to BAFF Leadership Academy! I know it might sound like a cliche but my life really changed due this experience. I see it as one of the most valuable and precious expe</a:t>
            </a:r>
            <a:r>
              <a:rPr lang="en-US" sz="2800" i="1" dirty="0" smtClean="0"/>
              <a:t>r</a:t>
            </a:r>
            <a:r>
              <a:rPr lang="lv-LV" sz="2800" i="1" dirty="0" smtClean="0"/>
              <a:t>ience in my life full of new knowledge, experience and also great friends!</a:t>
            </a:r>
            <a:r>
              <a:rPr lang="en-US" sz="2800" i="1" dirty="0" smtClean="0"/>
              <a:t>”</a:t>
            </a:r>
            <a:endParaRPr lang="lv-LV" sz="2800" i="1" dirty="0" smtClean="0"/>
          </a:p>
        </p:txBody>
      </p:sp>
    </p:spTree>
    <p:extLst>
      <p:ext uri="{BB962C8B-B14F-4D97-AF65-F5344CB8AC3E}">
        <p14:creationId xmlns:p14="http://schemas.microsoft.com/office/powerpoint/2010/main" val="823933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Līderības Akadēmija </a:t>
            </a:r>
            <a:r>
              <a:rPr lang="en-US" dirty="0" smtClean="0"/>
              <a:t>2014</a:t>
            </a:r>
            <a:endParaRPr lang="lv-LV" dirty="0"/>
          </a:p>
        </p:txBody>
      </p:sp>
      <p:pic>
        <p:nvPicPr>
          <p:cNvPr id="2050" name="Picture 2" descr="C:\Users\User3\Desktop\BAFF\Leadership_Ac\Pics\Grupp\New folder\grupp.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2216" y="1600200"/>
            <a:ext cx="6799568"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823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Q&amp;A</a:t>
            </a:r>
            <a:endParaRPr lang="lv-LV" dirty="0"/>
          </a:p>
        </p:txBody>
      </p:sp>
      <p:sp>
        <p:nvSpPr>
          <p:cNvPr id="3" name="Content Placeholder 2"/>
          <p:cNvSpPr>
            <a:spLocks noGrp="1"/>
          </p:cNvSpPr>
          <p:nvPr>
            <p:ph idx="1"/>
          </p:nvPr>
        </p:nvSpPr>
        <p:spPr/>
        <p:txBody>
          <a:bodyPr/>
          <a:lstStyle/>
          <a:p>
            <a:pPr algn="ctr"/>
            <a:endParaRPr lang="en-US" dirty="0"/>
          </a:p>
          <a:p>
            <a:pPr marL="0" indent="0" algn="ctr">
              <a:buNone/>
            </a:pPr>
            <a:r>
              <a:rPr lang="lv-LV" sz="4000" dirty="0" smtClean="0"/>
              <a:t>Jautājumi</a:t>
            </a:r>
            <a:r>
              <a:rPr lang="en-US" sz="4000" dirty="0" smtClean="0"/>
              <a:t>?</a:t>
            </a:r>
            <a:endParaRPr lang="lv-LV" sz="4000" dirty="0"/>
          </a:p>
        </p:txBody>
      </p:sp>
    </p:spTree>
    <p:extLst>
      <p:ext uri="{BB962C8B-B14F-4D97-AF65-F5344CB8AC3E}">
        <p14:creationId xmlns:p14="http://schemas.microsoft.com/office/powerpoint/2010/main" val="111100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2" y="1676400"/>
            <a:ext cx="7888287" cy="3505200"/>
          </a:xfrm>
        </p:spPr>
        <p:txBody>
          <a:bodyPr>
            <a:normAutofit lnSpcReduction="10000"/>
          </a:bodyPr>
          <a:lstStyle/>
          <a:p>
            <a:endParaRPr lang="et-EE" sz="2400" b="1" dirty="0" smtClean="0">
              <a:solidFill>
                <a:schemeClr val="tx1"/>
              </a:solidFill>
              <a:latin typeface="Calibri" pitchFamily="34" charset="0"/>
              <a:cs typeface="Calibri" pitchFamily="34" charset="0"/>
            </a:endParaRPr>
          </a:p>
          <a:p>
            <a:endParaRPr lang="et-EE" sz="2400" b="1" dirty="0" smtClean="0">
              <a:solidFill>
                <a:schemeClr val="tx1"/>
              </a:solidFill>
              <a:latin typeface="Calibri" pitchFamily="34" charset="0"/>
              <a:cs typeface="Calibri" pitchFamily="34" charset="0"/>
            </a:endParaRPr>
          </a:p>
          <a:p>
            <a:endParaRPr lang="et-EE" sz="2400" b="1" dirty="0">
              <a:solidFill>
                <a:schemeClr val="tx1"/>
              </a:solidFill>
              <a:latin typeface="Calibri" pitchFamily="34" charset="0"/>
              <a:cs typeface="Calibri" pitchFamily="34" charset="0"/>
            </a:endParaRPr>
          </a:p>
          <a:p>
            <a:r>
              <a:rPr lang="et-EE" sz="2400" b="1" dirty="0" smtClean="0">
                <a:solidFill>
                  <a:schemeClr val="tx1"/>
                </a:solidFill>
                <a:latin typeface="Calibri" pitchFamily="34" charset="0"/>
                <a:cs typeface="Calibri" pitchFamily="34" charset="0"/>
              </a:rPr>
              <a:t>www.BalticAmericanFreedomFoundation.org</a:t>
            </a:r>
          </a:p>
          <a:p>
            <a:endParaRPr lang="et-EE" sz="2400" b="1" dirty="0" smtClean="0">
              <a:solidFill>
                <a:schemeClr val="tx1"/>
              </a:solidFill>
              <a:latin typeface="Calibri" pitchFamily="34" charset="0"/>
              <a:cs typeface="Calibri" pitchFamily="34" charset="0"/>
            </a:endParaRPr>
          </a:p>
          <a:p>
            <a:r>
              <a:rPr lang="et-EE" sz="2400" b="1" dirty="0" smtClean="0">
                <a:solidFill>
                  <a:schemeClr val="tx1"/>
                </a:solidFill>
                <a:latin typeface="Calibri" pitchFamily="34" charset="0"/>
                <a:cs typeface="Calibri" pitchFamily="34" charset="0"/>
              </a:rPr>
              <a:t>Ilze Doškina,</a:t>
            </a:r>
          </a:p>
          <a:p>
            <a:r>
              <a:rPr lang="et-EE" sz="2400" b="1" dirty="0" smtClean="0">
                <a:solidFill>
                  <a:schemeClr val="tx1"/>
                </a:solidFill>
                <a:latin typeface="Calibri" pitchFamily="34" charset="0"/>
                <a:cs typeface="Calibri" pitchFamily="34" charset="0"/>
              </a:rPr>
              <a:t>BAFF reģionālā biroja vadītāja</a:t>
            </a:r>
            <a:endParaRPr lang="et-EE" sz="2400" b="1" dirty="0">
              <a:solidFill>
                <a:schemeClr val="tx1"/>
              </a:solidFill>
              <a:latin typeface="Calibri" pitchFamily="34" charset="0"/>
              <a:cs typeface="Calibri" pitchFamily="34" charset="0"/>
            </a:endParaRPr>
          </a:p>
          <a:p>
            <a:r>
              <a:rPr lang="lv-LV" sz="2400" b="1" dirty="0" smtClean="0">
                <a:solidFill>
                  <a:schemeClr val="tx1"/>
                </a:solidFill>
                <a:latin typeface="Calibri" pitchFamily="34" charset="0"/>
                <a:cs typeface="Calibri" pitchFamily="34" charset="0"/>
              </a:rPr>
              <a:t>idoskina</a:t>
            </a:r>
            <a:r>
              <a:rPr lang="et-EE" sz="2400" b="1" dirty="0" smtClean="0">
                <a:solidFill>
                  <a:schemeClr val="tx1"/>
                </a:solidFill>
                <a:latin typeface="Calibri" pitchFamily="34" charset="0"/>
                <a:cs typeface="Calibri" pitchFamily="34" charset="0"/>
              </a:rPr>
              <a:t>@ciee.org</a:t>
            </a:r>
          </a:p>
          <a:p>
            <a:endParaRPr lang="et-EE" sz="2400" b="1" dirty="0">
              <a:solidFill>
                <a:schemeClr val="tx1"/>
              </a:solidFill>
              <a:latin typeface="Calibri" pitchFamily="34" charset="0"/>
              <a:cs typeface="Calibri" pitchFamily="34" charset="0"/>
            </a:endParaRPr>
          </a:p>
          <a:p>
            <a:endParaRPr lang="et-EE" sz="2400" b="1" dirty="0">
              <a:solidFill>
                <a:schemeClr val="tx1"/>
              </a:solidFill>
              <a:latin typeface="Calibri" pitchFamily="34" charset="0"/>
              <a:cs typeface="Calibri" pitchFamily="34" charset="0"/>
            </a:endParaRPr>
          </a:p>
          <a:p>
            <a:endParaRPr lang="lv-LV" sz="2400" b="1" dirty="0">
              <a:solidFill>
                <a:schemeClr val="tx1"/>
              </a:solidFill>
              <a:latin typeface="Calibri" pitchFamily="34" charset="0"/>
              <a:cs typeface="Calibri" pitchFamily="34" charset="0"/>
            </a:endParaRPr>
          </a:p>
        </p:txBody>
      </p:sp>
      <p:sp>
        <p:nvSpPr>
          <p:cNvPr id="4" name="Title 3"/>
          <p:cNvSpPr>
            <a:spLocks noGrp="1"/>
          </p:cNvSpPr>
          <p:nvPr>
            <p:ph type="title"/>
          </p:nvPr>
        </p:nvSpPr>
        <p:spPr>
          <a:xfrm>
            <a:off x="762000" y="228600"/>
            <a:ext cx="7772400" cy="1362075"/>
          </a:xfrm>
        </p:spPr>
        <p:txBody>
          <a:bodyPr/>
          <a:lstStyle/>
          <a:p>
            <a:pPr algn="ctr"/>
            <a:r>
              <a:rPr lang="lv-LV" dirty="0" smtClean="0"/>
              <a:t>Kontaktinformācija</a:t>
            </a:r>
            <a:endParaRPr lang="lv-LV"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solidFill>
                  <a:schemeClr val="tx1">
                    <a:lumMod val="75000"/>
                  </a:schemeClr>
                </a:solidFill>
              </a:rPr>
              <a:t>Kas ir BAFF</a:t>
            </a:r>
            <a:endParaRPr lang="lv-LV" dirty="0">
              <a:solidFill>
                <a:schemeClr val="tx1">
                  <a:lumMod val="75000"/>
                </a:schemeClr>
              </a:solidFill>
            </a:endParaRPr>
          </a:p>
        </p:txBody>
      </p:sp>
      <p:sp>
        <p:nvSpPr>
          <p:cNvPr id="3" name="Content Placeholder 2"/>
          <p:cNvSpPr>
            <a:spLocks noGrp="1"/>
          </p:cNvSpPr>
          <p:nvPr>
            <p:ph idx="1"/>
          </p:nvPr>
        </p:nvSpPr>
        <p:spPr/>
        <p:txBody>
          <a:bodyPr>
            <a:normAutofit/>
          </a:bodyPr>
          <a:lstStyle/>
          <a:p>
            <a:pPr marL="0" indent="0">
              <a:buNone/>
            </a:pPr>
            <a:r>
              <a:rPr lang="lv-LV" dirty="0" smtClean="0"/>
              <a:t>2010. gadā ASV radīts fonds, kura darbība ir stipendiju programmas Baltijas valstīs ar </a:t>
            </a:r>
            <a:r>
              <a:rPr lang="lv-LV" dirty="0" err="1" smtClean="0"/>
              <a:t>mēŗķi</a:t>
            </a:r>
            <a:r>
              <a:rPr lang="lv-LV" dirty="0" smtClean="0"/>
              <a:t> stiprināt saites starp ASV un Latviju, Lietuvu un Igauniju – ekonomiskai izaugsmei un sakariem</a:t>
            </a:r>
          </a:p>
          <a:p>
            <a:pPr marL="0" indent="0" algn="ctr">
              <a:buNone/>
            </a:pPr>
            <a:r>
              <a:rPr lang="lv-LV" sz="2800" dirty="0" smtClean="0">
                <a:solidFill>
                  <a:schemeClr val="tx1">
                    <a:lumMod val="75000"/>
                  </a:schemeClr>
                </a:solidFill>
              </a:rPr>
              <a:t>Vēsture un papildus informācija fonda mājas lapā: </a:t>
            </a:r>
            <a:r>
              <a:rPr lang="lv-LV" sz="2800" dirty="0" err="1" smtClean="0">
                <a:solidFill>
                  <a:schemeClr val="tx1">
                    <a:lumMod val="75000"/>
                  </a:schemeClr>
                </a:solidFill>
              </a:rPr>
              <a:t>www.BalticAmericanFreedomFoundation.org</a:t>
            </a:r>
            <a:endParaRPr lang="lv-LV" sz="2800" dirty="0" smtClean="0">
              <a:solidFill>
                <a:schemeClr val="tx1">
                  <a:lumMod val="75000"/>
                </a:schemeClr>
              </a:solidFill>
            </a:endParaRPr>
          </a:p>
          <a:p>
            <a:pPr marL="0" indent="0" algn="ctr">
              <a:buNone/>
            </a:pPr>
            <a:r>
              <a:rPr lang="lv-LV" u="sng" dirty="0" smtClean="0">
                <a:solidFill>
                  <a:schemeClr val="tx1">
                    <a:lumMod val="75000"/>
                  </a:schemeClr>
                </a:solidFill>
              </a:rPr>
              <a:t>Iespēja, pieredze un zināšanas</a:t>
            </a:r>
          </a:p>
        </p:txBody>
      </p:sp>
    </p:spTree>
    <p:extLst>
      <p:ext uri="{BB962C8B-B14F-4D97-AF65-F5344CB8AC3E}">
        <p14:creationId xmlns:p14="http://schemas.microsoft.com/office/powerpoint/2010/main" val="2226319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solidFill>
                  <a:schemeClr val="tx1"/>
                </a:solidFill>
              </a:rPr>
              <a:t>BAFF piedāvātās </a:t>
            </a:r>
            <a:r>
              <a:rPr lang="lv-LV" dirty="0">
                <a:solidFill>
                  <a:schemeClr val="tx1"/>
                </a:solidFill>
              </a:rPr>
              <a:t>programmas</a:t>
            </a:r>
          </a:p>
        </p:txBody>
      </p:sp>
      <p:sp>
        <p:nvSpPr>
          <p:cNvPr id="3" name="Content Placeholder 2"/>
          <p:cNvSpPr>
            <a:spLocks noGrp="1"/>
          </p:cNvSpPr>
          <p:nvPr>
            <p:ph idx="1"/>
          </p:nvPr>
        </p:nvSpPr>
        <p:spPr>
          <a:xfrm>
            <a:off x="457200" y="1371600"/>
            <a:ext cx="8229600" cy="4419601"/>
          </a:xfrm>
          <a:ln>
            <a:solidFill>
              <a:schemeClr val="accent1"/>
            </a:solidFill>
          </a:ln>
        </p:spPr>
        <p:txBody>
          <a:bodyPr>
            <a:normAutofit/>
          </a:bodyPr>
          <a:lstStyle/>
          <a:p>
            <a:pPr>
              <a:buNone/>
            </a:pPr>
            <a:endParaRPr lang="lv-LV" dirty="0" smtClean="0"/>
          </a:p>
          <a:p>
            <a:r>
              <a:rPr lang="lv-LV" sz="2600" dirty="0"/>
              <a:t>Profesionālās Prakses programma</a:t>
            </a:r>
            <a:endParaRPr lang="en-US" sz="2600" dirty="0"/>
          </a:p>
          <a:p>
            <a:r>
              <a:rPr lang="lv-LV" sz="2600" dirty="0"/>
              <a:t>Augstākā līmeņa studiju stipendiju programma</a:t>
            </a:r>
            <a:endParaRPr lang="en-US" sz="2600" dirty="0"/>
          </a:p>
          <a:p>
            <a:r>
              <a:rPr lang="lv-LV" sz="2600" dirty="0"/>
              <a:t>Zinātniskās pētniecības programma</a:t>
            </a:r>
            <a:endParaRPr lang="et-EE" sz="2600" dirty="0"/>
          </a:p>
          <a:p>
            <a:r>
              <a:rPr lang="et-EE" sz="2600" dirty="0"/>
              <a:t>Baltijas-Amerikas Dialoga programma</a:t>
            </a:r>
          </a:p>
          <a:p>
            <a:r>
              <a:rPr lang="lv-LV" sz="2600" b="1" u="sng" dirty="0"/>
              <a:t>Līderības Akadēmija</a:t>
            </a:r>
            <a:endParaRPr lang="en-US" sz="2600" b="1" u="sng" dirty="0"/>
          </a:p>
          <a:p>
            <a:pPr>
              <a:buNone/>
            </a:pPr>
            <a:endParaRPr lang="lv-LV" dirty="0" smtClean="0"/>
          </a:p>
          <a:p>
            <a:pPr>
              <a:buNone/>
            </a:pPr>
            <a:endParaRPr lang="lv-LV"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lstStyle/>
          <a:p>
            <a:r>
              <a:rPr lang="cs-CZ" dirty="0"/>
              <a:t>BAFF </a:t>
            </a:r>
            <a:r>
              <a:rPr lang="lv-LV" dirty="0" smtClean="0"/>
              <a:t>līderības akadēmija</a:t>
            </a:r>
            <a:endParaRPr lang="lv-LV"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lv-LV" sz="2600" dirty="0" smtClean="0"/>
              <a:t>Līderības Akadēmijas programma piedāvā talantīgiem un aktīviem skolēniem mēnesi ilgas </a:t>
            </a:r>
            <a:r>
              <a:rPr lang="lv-LV" sz="2600" u="sng" dirty="0" smtClean="0"/>
              <a:t>bezmaksas</a:t>
            </a:r>
            <a:r>
              <a:rPr lang="lv-LV" sz="2600" dirty="0" smtClean="0"/>
              <a:t> sevis pilnveidojošas apmācības ASV.</a:t>
            </a:r>
          </a:p>
          <a:p>
            <a:pPr algn="just"/>
            <a:endParaRPr lang="lv-LV" sz="2600" dirty="0"/>
          </a:p>
          <a:p>
            <a:pPr algn="just"/>
            <a:r>
              <a:rPr lang="lv-LV" sz="2600" dirty="0" smtClean="0"/>
              <a:t>Programmas mērķis – atbalstīt skolēnus, kas nākotni saista ar aktīvu sabiedrisko vai profesionālo darbību un īpaši vēlas attīstīt savas līdera dotības, komunikācijas prasmes un publiskās runas iemaņas.</a:t>
            </a:r>
          </a:p>
          <a:p>
            <a:pPr algn="just"/>
            <a:endParaRPr lang="en-US" sz="2600" dirty="0" smtClean="0"/>
          </a:p>
          <a:p>
            <a:pPr algn="just"/>
            <a:r>
              <a:rPr lang="lv-LV" sz="2600" dirty="0" smtClean="0"/>
              <a:t>BAFF atbalstīs 40 dalībniekus no trim Baltijas valstīm. </a:t>
            </a:r>
            <a:endParaRPr lang="en-US" dirty="0" smtClean="0"/>
          </a:p>
          <a:p>
            <a:pPr algn="just"/>
            <a:endParaRPr lang="lv-LV" dirty="0"/>
          </a:p>
        </p:txBody>
      </p:sp>
    </p:spTree>
    <p:extLst>
      <p:ext uri="{BB962C8B-B14F-4D97-AF65-F5344CB8AC3E}">
        <p14:creationId xmlns:p14="http://schemas.microsoft.com/office/powerpoint/2010/main" val="2865050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fontScale="90000"/>
          </a:bodyPr>
          <a:lstStyle/>
          <a:p>
            <a:r>
              <a:rPr lang="lv-LV" sz="3200" dirty="0" smtClean="0"/>
              <a:t>Līderības akadēmija – </a:t>
            </a:r>
            <a:r>
              <a:rPr lang="en-US" sz="3200" dirty="0" smtClean="0"/>
              <a:t> </a:t>
            </a:r>
            <a:r>
              <a:rPr lang="lv-LV" sz="3200" dirty="0" smtClean="0"/>
              <a:t>2014. gada dalībnieki</a:t>
            </a:r>
            <a:endParaRPr lang="lv-LV" sz="3200" dirty="0"/>
          </a:p>
        </p:txBody>
      </p:sp>
      <p:pic>
        <p:nvPicPr>
          <p:cNvPr id="4" name="Picture 2" descr="C:\Users\User3\Desktop\pildid\IMG_1123.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31160" y="1292351"/>
            <a:ext cx="3431112"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Group pi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295399"/>
            <a:ext cx="3657600" cy="23853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SCN04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680790"/>
            <a:ext cx="3505201" cy="2457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SCN026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3680790"/>
            <a:ext cx="3657600"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335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BAFF </a:t>
            </a:r>
            <a:r>
              <a:rPr lang="lv-LV" dirty="0" smtClean="0"/>
              <a:t>līderības akadēmija</a:t>
            </a:r>
            <a:endParaRPr lang="lv-LV" dirty="0"/>
          </a:p>
        </p:txBody>
      </p:sp>
      <p:sp>
        <p:nvSpPr>
          <p:cNvPr id="3" name="Content Placeholder 2"/>
          <p:cNvSpPr>
            <a:spLocks noGrp="1"/>
          </p:cNvSpPr>
          <p:nvPr>
            <p:ph idx="1"/>
          </p:nvPr>
        </p:nvSpPr>
        <p:spPr/>
        <p:txBody>
          <a:bodyPr>
            <a:normAutofit/>
          </a:bodyPr>
          <a:lstStyle/>
          <a:p>
            <a:pPr algn="just"/>
            <a:r>
              <a:rPr lang="lv-LV" sz="2400" dirty="0" smtClean="0"/>
              <a:t>Programmas datumi </a:t>
            </a:r>
            <a:r>
              <a:rPr lang="lv-LV" sz="2400" b="1" dirty="0" smtClean="0">
                <a:solidFill>
                  <a:schemeClr val="tx1"/>
                </a:solidFill>
              </a:rPr>
              <a:t>18</a:t>
            </a:r>
            <a:r>
              <a:rPr lang="lv-LV" sz="2400" b="1" dirty="0">
                <a:solidFill>
                  <a:schemeClr val="tx1"/>
                </a:solidFill>
              </a:rPr>
              <a:t>. jūlijs – 13. </a:t>
            </a:r>
            <a:r>
              <a:rPr lang="lv-LV" sz="2400" b="1" dirty="0" smtClean="0">
                <a:solidFill>
                  <a:schemeClr val="tx1"/>
                </a:solidFill>
              </a:rPr>
              <a:t>augusts, 2015</a:t>
            </a:r>
            <a:r>
              <a:rPr lang="lv-LV" sz="2400" dirty="0"/>
              <a:t>,</a:t>
            </a:r>
            <a:r>
              <a:rPr lang="lv-LV" sz="2400" dirty="0" smtClean="0"/>
              <a:t> </a:t>
            </a:r>
            <a:r>
              <a:rPr lang="lv-LV" sz="2400" dirty="0"/>
              <a:t>ASV pilsētā Portlendā, </a:t>
            </a:r>
            <a:r>
              <a:rPr lang="lv-LV" sz="2400" dirty="0" err="1"/>
              <a:t>Meinas</a:t>
            </a:r>
            <a:r>
              <a:rPr lang="lv-LV" sz="2400" dirty="0"/>
              <a:t> </a:t>
            </a:r>
            <a:r>
              <a:rPr lang="lv-LV" sz="2400" dirty="0" smtClean="0"/>
              <a:t>štatā</a:t>
            </a:r>
          </a:p>
          <a:p>
            <a:pPr algn="just"/>
            <a:r>
              <a:rPr lang="lv-LV" sz="2400" dirty="0" smtClean="0"/>
              <a:t>Trīs nedēļu gara apmācību programma un nedēļa  ekskursijai uz Ņujorku, Bostonu un Vašingtonu</a:t>
            </a:r>
          </a:p>
          <a:p>
            <a:pPr algn="just"/>
            <a:r>
              <a:rPr lang="lv-LV" sz="2400" dirty="0" smtClean="0"/>
              <a:t>Jauna pieredze un savu spēju apzināšanās</a:t>
            </a:r>
          </a:p>
          <a:p>
            <a:pPr algn="just"/>
            <a:r>
              <a:rPr lang="lv-LV" sz="2400" dirty="0" smtClean="0"/>
              <a:t>ASV mācību procesa izzināšana un komunikācijas prasmes pilnveidošana</a:t>
            </a:r>
          </a:p>
          <a:p>
            <a:pPr algn="just"/>
            <a:r>
              <a:rPr lang="lv-LV" sz="2400" dirty="0" smtClean="0"/>
              <a:t>Jauni draugi un iespaidi</a:t>
            </a:r>
          </a:p>
          <a:p>
            <a:pPr algn="just"/>
            <a:r>
              <a:rPr lang="lv-LV" sz="2400" dirty="0" smtClean="0"/>
              <a:t>Angļu valoda</a:t>
            </a:r>
          </a:p>
          <a:p>
            <a:pPr algn="just"/>
            <a:r>
              <a:rPr lang="lv-LV" sz="2400" dirty="0" smtClean="0"/>
              <a:t>Programmas fokuss uz uzņēmējdarbību</a:t>
            </a:r>
          </a:p>
          <a:p>
            <a:pPr marL="0" indent="0" algn="just">
              <a:buNone/>
            </a:pPr>
            <a:endParaRPr lang="en-US" sz="2400" dirty="0"/>
          </a:p>
          <a:p>
            <a:endParaRPr lang="en-US" sz="2200" dirty="0"/>
          </a:p>
          <a:p>
            <a:endParaRPr lang="lv-LV" sz="2200" dirty="0"/>
          </a:p>
          <a:p>
            <a:endParaRPr lang="lv-LV" sz="2200" dirty="0"/>
          </a:p>
        </p:txBody>
      </p:sp>
    </p:spTree>
    <p:extLst>
      <p:ext uri="{BB962C8B-B14F-4D97-AF65-F5344CB8AC3E}">
        <p14:creationId xmlns:p14="http://schemas.microsoft.com/office/powerpoint/2010/main" val="1543075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lv-LV" dirty="0" smtClean="0"/>
              <a:t>Ko stipendija ietver? </a:t>
            </a:r>
            <a:r>
              <a:rPr lang="lv-LV" dirty="0"/>
              <a:t/>
            </a:r>
            <a:br>
              <a:rPr lang="lv-LV" dirty="0"/>
            </a:br>
            <a:endParaRPr lang="lv-LV"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cs-CZ" sz="2400" dirty="0" smtClean="0"/>
              <a:t>•</a:t>
            </a:r>
            <a:r>
              <a:rPr lang="cs-CZ" sz="2400" dirty="0"/>
              <a:t>	</a:t>
            </a:r>
            <a:r>
              <a:rPr lang="lv-LV" sz="2400" dirty="0" smtClean="0"/>
              <a:t>Braucienu no Rīgas uz ASV un atpakaļ</a:t>
            </a:r>
            <a:r>
              <a:rPr lang="et-EE" sz="2400" dirty="0" smtClean="0"/>
              <a:t/>
            </a:r>
            <a:br>
              <a:rPr lang="et-EE" sz="2400" dirty="0" smtClean="0"/>
            </a:br>
            <a:endParaRPr lang="lv-LV" sz="2400" dirty="0"/>
          </a:p>
          <a:p>
            <a:pPr marL="0" indent="0">
              <a:buNone/>
            </a:pPr>
            <a:r>
              <a:rPr lang="cs-CZ" sz="2400" dirty="0" smtClean="0"/>
              <a:t>•</a:t>
            </a:r>
            <a:r>
              <a:rPr lang="cs-CZ" sz="2400" dirty="0"/>
              <a:t>	</a:t>
            </a:r>
            <a:r>
              <a:rPr lang="lv-LV" sz="2400" dirty="0" smtClean="0"/>
              <a:t>Dzīvošanu studentu kopmītnēs un ēdināšanu</a:t>
            </a:r>
            <a:r>
              <a:rPr lang="et-EE" sz="2400" dirty="0" smtClean="0"/>
              <a:t/>
            </a:r>
            <a:br>
              <a:rPr lang="et-EE" sz="2400" dirty="0" smtClean="0"/>
            </a:br>
            <a:endParaRPr lang="lv-LV" sz="2400" dirty="0"/>
          </a:p>
          <a:p>
            <a:pPr marL="0" indent="0">
              <a:buNone/>
            </a:pPr>
            <a:r>
              <a:rPr lang="cs-CZ" sz="2400" dirty="0" smtClean="0"/>
              <a:t>•</a:t>
            </a:r>
            <a:r>
              <a:rPr lang="cs-CZ" sz="2400" dirty="0"/>
              <a:t>	</a:t>
            </a:r>
            <a:r>
              <a:rPr lang="lv-LV" sz="2400" dirty="0" smtClean="0"/>
              <a:t>Kvalitatīvu apmācību ASV skolotāju vadībā</a:t>
            </a:r>
          </a:p>
          <a:p>
            <a:pPr marL="0" indent="0">
              <a:buNone/>
            </a:pPr>
            <a:r>
              <a:rPr lang="lv-LV" sz="2400" dirty="0" smtClean="0"/>
              <a:t>	</a:t>
            </a:r>
          </a:p>
          <a:p>
            <a:r>
              <a:rPr lang="lv-LV" sz="2400" dirty="0"/>
              <a:t>	</a:t>
            </a:r>
            <a:r>
              <a:rPr lang="lv-LV" sz="2400" dirty="0" smtClean="0"/>
              <a:t>Ekskursijas uz Ņujorku, Bostonu un Vašingtonu</a:t>
            </a:r>
            <a:r>
              <a:rPr lang="et-EE" sz="2400" dirty="0" smtClean="0"/>
              <a:t/>
            </a:r>
            <a:br>
              <a:rPr lang="et-EE" sz="2400" dirty="0" smtClean="0"/>
            </a:br>
            <a:endParaRPr lang="lv-LV" sz="2400" dirty="0"/>
          </a:p>
          <a:p>
            <a:pPr marL="0" indent="0">
              <a:buNone/>
            </a:pPr>
            <a:r>
              <a:rPr lang="cs-CZ" sz="2400" dirty="0" smtClean="0"/>
              <a:t>•</a:t>
            </a:r>
            <a:r>
              <a:rPr lang="cs-CZ" sz="2400" dirty="0"/>
              <a:t>	</a:t>
            </a:r>
            <a:r>
              <a:rPr lang="lv-LV" sz="2400" dirty="0" smtClean="0"/>
              <a:t>Veselības apdrošināšanu</a:t>
            </a:r>
            <a:r>
              <a:rPr lang="et-EE" sz="2400" dirty="0" smtClean="0"/>
              <a:t/>
            </a:r>
            <a:br>
              <a:rPr lang="et-EE" sz="2400" dirty="0" smtClean="0"/>
            </a:br>
            <a:endParaRPr lang="lv-LV" sz="2400" dirty="0"/>
          </a:p>
          <a:p>
            <a:pPr marL="0" indent="0">
              <a:buNone/>
            </a:pPr>
            <a:r>
              <a:rPr lang="cs-CZ" sz="2400" dirty="0" smtClean="0"/>
              <a:t>•</a:t>
            </a:r>
            <a:r>
              <a:rPr lang="cs-CZ" sz="2400" dirty="0"/>
              <a:t>	</a:t>
            </a:r>
            <a:r>
              <a:rPr lang="lv-LV" sz="2400" dirty="0" smtClean="0"/>
              <a:t>Diennakts atbalstu ārkārtas gadījumos  </a:t>
            </a:r>
            <a:r>
              <a:rPr lang="cs-CZ" sz="2400" dirty="0"/>
              <a:t> </a:t>
            </a:r>
            <a:endParaRPr lang="lv-LV" sz="2400" dirty="0"/>
          </a:p>
          <a:p>
            <a:endParaRPr lang="lv-LV" sz="2400" dirty="0"/>
          </a:p>
        </p:txBody>
      </p:sp>
    </p:spTree>
    <p:extLst>
      <p:ext uri="{BB962C8B-B14F-4D97-AF65-F5344CB8AC3E}">
        <p14:creationId xmlns:p14="http://schemas.microsoft.com/office/powerpoint/2010/main" val="2607362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Autofit/>
          </a:bodyPr>
          <a:lstStyle/>
          <a:p>
            <a:r>
              <a:rPr lang="lv-LV" sz="3600" dirty="0" smtClean="0"/>
              <a:t/>
            </a:r>
            <a:br>
              <a:rPr lang="lv-LV" sz="3600" dirty="0" smtClean="0"/>
            </a:br>
            <a:r>
              <a:rPr lang="lv-LV" sz="3600" b="1" dirty="0">
                <a:solidFill>
                  <a:schemeClr val="tx1"/>
                </a:solidFill>
                <a:ea typeface="+mn-ea"/>
              </a:rPr>
              <a:t>Pieteikšanās kritēriji</a:t>
            </a:r>
            <a:r>
              <a:rPr lang="en-US" sz="3600" dirty="0" smtClean="0"/>
              <a:t/>
            </a:r>
            <a:br>
              <a:rPr lang="en-US" sz="3600" dirty="0" smtClean="0"/>
            </a:br>
            <a:endParaRPr lang="lv-LV" sz="3600" dirty="0"/>
          </a:p>
        </p:txBody>
      </p:sp>
      <p:sp>
        <p:nvSpPr>
          <p:cNvPr id="3" name="Content Placeholder 2"/>
          <p:cNvSpPr>
            <a:spLocks noGrp="1"/>
          </p:cNvSpPr>
          <p:nvPr>
            <p:ph idx="1"/>
          </p:nvPr>
        </p:nvSpPr>
        <p:spPr>
          <a:xfrm>
            <a:off x="457200" y="1600200"/>
            <a:ext cx="8305800" cy="4525963"/>
          </a:xfrm>
        </p:spPr>
        <p:txBody>
          <a:bodyPr>
            <a:normAutofit/>
          </a:bodyPr>
          <a:lstStyle/>
          <a:p>
            <a:r>
              <a:rPr lang="lv-LV" sz="2400" dirty="0" smtClean="0"/>
              <a:t>2015. gada 1. jūlijā sasniegts </a:t>
            </a:r>
            <a:r>
              <a:rPr lang="lv-LV" sz="2400" b="1" dirty="0">
                <a:solidFill>
                  <a:schemeClr val="tx1"/>
                </a:solidFill>
              </a:rPr>
              <a:t>16 gadu </a:t>
            </a:r>
            <a:r>
              <a:rPr lang="lv-LV" sz="2400" b="1" dirty="0" smtClean="0">
                <a:solidFill>
                  <a:schemeClr val="tx1"/>
                </a:solidFill>
              </a:rPr>
              <a:t>vecums</a:t>
            </a:r>
          </a:p>
          <a:p>
            <a:r>
              <a:rPr lang="lv-LV" sz="2400" dirty="0"/>
              <a:t>Jābūt</a:t>
            </a:r>
            <a:r>
              <a:rPr lang="lv-LV" sz="2400" b="1" dirty="0" smtClean="0">
                <a:solidFill>
                  <a:schemeClr val="tx1"/>
                </a:solidFill>
              </a:rPr>
              <a:t> 11. klases skolēnam </a:t>
            </a:r>
            <a:r>
              <a:rPr lang="lv-LV" sz="2400" dirty="0" smtClean="0"/>
              <a:t>un nākamajā </a:t>
            </a:r>
            <a:r>
              <a:rPr lang="lv-LV" sz="2400" dirty="0"/>
              <a:t>( </a:t>
            </a:r>
            <a:r>
              <a:rPr lang="lv-LV" sz="2400" dirty="0" smtClean="0"/>
              <a:t>2015</a:t>
            </a:r>
            <a:r>
              <a:rPr lang="lv-LV" sz="2400" dirty="0"/>
              <a:t>./2016.)</a:t>
            </a:r>
            <a:r>
              <a:rPr lang="lv-LV" sz="2400" dirty="0" smtClean="0"/>
              <a:t> </a:t>
            </a:r>
            <a:r>
              <a:rPr lang="lv-LV" sz="2400" b="1" dirty="0" smtClean="0">
                <a:solidFill>
                  <a:schemeClr val="tx1"/>
                </a:solidFill>
              </a:rPr>
              <a:t> </a:t>
            </a:r>
            <a:r>
              <a:rPr lang="lv-LV" sz="2400" dirty="0" smtClean="0"/>
              <a:t>mācību </a:t>
            </a:r>
            <a:r>
              <a:rPr lang="lv-LV" sz="2400" dirty="0"/>
              <a:t>gadā </a:t>
            </a:r>
            <a:r>
              <a:rPr lang="lv-LV" sz="2400" dirty="0" smtClean="0"/>
              <a:t>jāuzsāk mācības 12. klasē vai pēdējā kursā profesionālajā vidusskolā</a:t>
            </a:r>
            <a:endParaRPr lang="lv-LV" sz="2400" dirty="0"/>
          </a:p>
          <a:p>
            <a:r>
              <a:rPr lang="lv-LV" sz="2400" dirty="0" smtClean="0"/>
              <a:t>Labas </a:t>
            </a:r>
            <a:r>
              <a:rPr lang="lv-LV" sz="2400" b="1" dirty="0">
                <a:solidFill>
                  <a:schemeClr val="tx1"/>
                </a:solidFill>
              </a:rPr>
              <a:t>angļu valodas zināšanas</a:t>
            </a:r>
          </a:p>
          <a:p>
            <a:r>
              <a:rPr lang="lv-LV" sz="2400" dirty="0" smtClean="0"/>
              <a:t>Izteiktas </a:t>
            </a:r>
            <a:r>
              <a:rPr lang="lv-LV" sz="2400" b="1" dirty="0">
                <a:solidFill>
                  <a:schemeClr val="tx1"/>
                </a:solidFill>
              </a:rPr>
              <a:t>līdera īpašības </a:t>
            </a:r>
            <a:r>
              <a:rPr lang="lv-LV" sz="2400" dirty="0"/>
              <a:t>– mērķtiecība</a:t>
            </a:r>
            <a:r>
              <a:rPr lang="lv-LV" sz="2400" dirty="0" smtClean="0"/>
              <a:t>, entuziasms, uzdrīkstēšanās</a:t>
            </a:r>
          </a:p>
          <a:p>
            <a:r>
              <a:rPr lang="lv-LV" sz="2400" dirty="0" smtClean="0"/>
              <a:t>Ievirze uzņēmējdarbībā un personības attīstībā</a:t>
            </a:r>
          </a:p>
          <a:p>
            <a:r>
              <a:rPr lang="lv-LV" sz="2400" dirty="0" smtClean="0"/>
              <a:t>Atbilstošas sekmes</a:t>
            </a:r>
          </a:p>
          <a:p>
            <a:endParaRPr lang="lv-LV" dirty="0"/>
          </a:p>
        </p:txBody>
      </p:sp>
    </p:spTree>
    <p:extLst>
      <p:ext uri="{BB962C8B-B14F-4D97-AF65-F5344CB8AC3E}">
        <p14:creationId xmlns:p14="http://schemas.microsoft.com/office/powerpoint/2010/main" val="478196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lv-LV" b="1" dirty="0">
                <a:solidFill>
                  <a:schemeClr val="tx1"/>
                </a:solidFill>
                <a:ea typeface="+mn-ea"/>
              </a:rPr>
              <a:t>pieteikšanās programmai</a:t>
            </a:r>
            <a:r>
              <a:rPr lang="lv-LV" dirty="0"/>
              <a:t/>
            </a:r>
            <a:br>
              <a:rPr lang="lv-LV" dirty="0"/>
            </a:br>
            <a:endParaRPr lang="lv-LV" dirty="0"/>
          </a:p>
        </p:txBody>
      </p:sp>
      <p:sp>
        <p:nvSpPr>
          <p:cNvPr id="3" name="Content Placeholder 2"/>
          <p:cNvSpPr>
            <a:spLocks noGrp="1"/>
          </p:cNvSpPr>
          <p:nvPr>
            <p:ph idx="1"/>
          </p:nvPr>
        </p:nvSpPr>
        <p:spPr/>
        <p:txBody>
          <a:bodyPr>
            <a:normAutofit/>
          </a:bodyPr>
          <a:lstStyle/>
          <a:p>
            <a:r>
              <a:rPr lang="lv-LV" sz="2200" dirty="0" smtClean="0"/>
              <a:t>Pieteikumi augšupielādējami pašiem kandidātiem BAFF mājas lapās rīkā zem atbilstošās programmas apakšsadaļas </a:t>
            </a:r>
            <a:r>
              <a:rPr lang="lv-LV" sz="2200" dirty="0" smtClean="0">
                <a:solidFill>
                  <a:schemeClr val="tx1">
                    <a:lumMod val="75000"/>
                  </a:schemeClr>
                </a:solidFill>
              </a:rPr>
              <a:t>Pieteikties</a:t>
            </a:r>
            <a:r>
              <a:rPr lang="lv-LV" sz="2200" dirty="0" smtClean="0"/>
              <a:t> (</a:t>
            </a:r>
            <a:r>
              <a:rPr lang="lv-LV" sz="2200" dirty="0" err="1" smtClean="0"/>
              <a:t>Apply</a:t>
            </a:r>
            <a:r>
              <a:rPr lang="lv-LV" sz="2200" dirty="0" smtClean="0"/>
              <a:t>)</a:t>
            </a:r>
            <a:endParaRPr lang="en-US" sz="2200" b="1" dirty="0" smtClean="0">
              <a:solidFill>
                <a:schemeClr val="tx1"/>
              </a:solidFill>
            </a:endParaRPr>
          </a:p>
          <a:p>
            <a:endParaRPr lang="en-US" sz="2200" dirty="0" smtClean="0"/>
          </a:p>
          <a:p>
            <a:r>
              <a:rPr lang="lv-LV" sz="2200" dirty="0" smtClean="0"/>
              <a:t>Pieteikumu termiņš š.g. 15.februāris</a:t>
            </a:r>
          </a:p>
          <a:p>
            <a:r>
              <a:rPr lang="lv-LV" sz="2200" dirty="0" smtClean="0"/>
              <a:t>Pieteikuma valoda -angļu</a:t>
            </a:r>
          </a:p>
          <a:p>
            <a:r>
              <a:rPr lang="lv-LV" sz="2200" dirty="0" smtClean="0"/>
              <a:t>Otrās kārtas dalībniekiem jāiesniedz arī papildus dokumenti līdz  š.g. 16.martam</a:t>
            </a:r>
          </a:p>
          <a:p>
            <a:r>
              <a:rPr lang="lv-LV" sz="2200" dirty="0" smtClean="0"/>
              <a:t>Atlasītie kandidāti tiks aicināti uz interviju klātienē</a:t>
            </a:r>
          </a:p>
          <a:p>
            <a:r>
              <a:rPr lang="lv-LV" sz="2200" dirty="0" smtClean="0"/>
              <a:t>Programmas dalībnieku apstiprinājums līdz š.g. 1.jūnijam</a:t>
            </a:r>
            <a:endParaRPr lang="en-US" sz="2200" dirty="0" smtClean="0"/>
          </a:p>
          <a:p>
            <a:endParaRPr lang="en-US" sz="2200" b="1" dirty="0">
              <a:solidFill>
                <a:schemeClr val="tx1"/>
              </a:solidFill>
            </a:endParaRPr>
          </a:p>
          <a:p>
            <a:endParaRPr lang="en-US" sz="2200" b="1" dirty="0" smtClean="0">
              <a:solidFill>
                <a:schemeClr val="bg1"/>
              </a:solidFill>
            </a:endParaRPr>
          </a:p>
        </p:txBody>
      </p:sp>
    </p:spTree>
    <p:extLst>
      <p:ext uri="{BB962C8B-B14F-4D97-AF65-F5344CB8AC3E}">
        <p14:creationId xmlns:p14="http://schemas.microsoft.com/office/powerpoint/2010/main" val="2524067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AFF">
      <a:dk1>
        <a:sysClr val="windowText" lastClr="000000"/>
      </a:dk1>
      <a:lt1>
        <a:srgbClr val="D0832A"/>
      </a:lt1>
      <a:dk2>
        <a:srgbClr val="F2F3F0"/>
      </a:dk2>
      <a:lt2>
        <a:srgbClr val="D7D3CA"/>
      </a:lt2>
      <a:accent1>
        <a:srgbClr val="505C6F"/>
      </a:accent1>
      <a:accent2>
        <a:srgbClr val="F2F3F0"/>
      </a:accent2>
      <a:accent3>
        <a:srgbClr val="D7D3CA"/>
      </a:accent3>
      <a:accent4>
        <a:srgbClr val="D0832A"/>
      </a:accent4>
      <a:accent5>
        <a:srgbClr val="505C6F"/>
      </a:accent5>
      <a:accent6>
        <a:srgbClr val="D0832A"/>
      </a:accent6>
      <a:hlink>
        <a:srgbClr val="D7D3CA"/>
      </a:hlink>
      <a:folHlink>
        <a:srgbClr val="F2F3F0"/>
      </a:folHlink>
    </a:clrScheme>
    <a:fontScheme name="EmployerForum-Chica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53EAC3-1222-4D44-8B30-17A01D2EC798}">
  <ds:schemaRefs>
    <ds:schemaRef ds:uri="http://purl.org/dc/elements/1.1/"/>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purl.org/dc/terms/"/>
    <ds:schemaRef ds:uri="http://www.w3.org/XML/1998/namespace"/>
  </ds:schemaRefs>
</ds:datastoreItem>
</file>

<file path=customXml/itemProps2.xml><?xml version="1.0" encoding="utf-8"?>
<ds:datastoreItem xmlns:ds="http://schemas.openxmlformats.org/officeDocument/2006/customXml" ds:itemID="{41863BF5-3BA0-4253-A350-F2F6EAB3F6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CE62395-A3D1-4F7A-B74F-B5F9BE9476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4775</TotalTime>
  <Words>948</Words>
  <Application>Microsoft Office PowerPoint</Application>
  <PresentationFormat>Slaidrāde ekrānā (4:3)</PresentationFormat>
  <Paragraphs>121</Paragraphs>
  <Slides>14</Slides>
  <Notes>11</Notes>
  <HiddenSlides>0</HiddenSlides>
  <MMClips>0</MMClips>
  <ScaleCrop>false</ScaleCrop>
  <HeadingPairs>
    <vt:vector size="4" baseType="variant">
      <vt:variant>
        <vt:lpstr>Dizains</vt:lpstr>
      </vt:variant>
      <vt:variant>
        <vt:i4>1</vt:i4>
      </vt:variant>
      <vt:variant>
        <vt:lpstr>Slaidu virsraksti</vt:lpstr>
      </vt:variant>
      <vt:variant>
        <vt:i4>14</vt:i4>
      </vt:variant>
    </vt:vector>
  </HeadingPairs>
  <TitlesOfParts>
    <vt:vector size="15" baseType="lpstr">
      <vt:lpstr>Office Theme</vt:lpstr>
      <vt:lpstr>Baltijas-Amerikas brīvības fonds (BAFF)</vt:lpstr>
      <vt:lpstr>Kas ir BAFF</vt:lpstr>
      <vt:lpstr>BAFF piedāvātās programmas</vt:lpstr>
      <vt:lpstr>BAFF līderības akadēmija</vt:lpstr>
      <vt:lpstr>Līderības akadēmija –  2014. gada dalībnieki</vt:lpstr>
      <vt:lpstr>BAFF līderības akadēmija</vt:lpstr>
      <vt:lpstr> Ko stipendija ietver?  </vt:lpstr>
      <vt:lpstr> Pieteikšanās kritēriji </vt:lpstr>
      <vt:lpstr> pieteikšanās programmai </vt:lpstr>
      <vt:lpstr>Dokumenti</vt:lpstr>
      <vt:lpstr>Līderības Akadēmijas 2014 dalībnieks</vt:lpstr>
      <vt:lpstr>Līderības Akadēmija 2014</vt:lpstr>
      <vt:lpstr>Q&amp;A</vt:lpstr>
      <vt:lpstr>Kontaktinformācija</vt:lpstr>
    </vt:vector>
  </TitlesOfParts>
  <Company>CIEE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CEI</dc:title>
  <dc:creator>hlaverriere</dc:creator>
  <cp:lastModifiedBy>Aiva</cp:lastModifiedBy>
  <cp:revision>151</cp:revision>
  <dcterms:created xsi:type="dcterms:W3CDTF">2010-09-07T15:59:03Z</dcterms:created>
  <dcterms:modified xsi:type="dcterms:W3CDTF">2015-02-08T09:04:21Z</dcterms:modified>
</cp:coreProperties>
</file>