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0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761163" cy="99425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6E67E-960F-4554-88E8-A8FCBDCD037D}" type="datetimeFigureOut">
              <a:rPr lang="lv-LV" smtClean="0"/>
              <a:t>11.01.2016.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03995-0A39-4923-99EC-84611EEB01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8627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04978-E799-4A17-BE1D-D105B54F4FC1}" type="datetimeFigureOut">
              <a:rPr lang="lv-LV" smtClean="0"/>
              <a:t>11.01.2016.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008DF-9095-4E17-BABD-BAADBD8BBC1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38239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B0232-8F6B-49D4-B287-B8FDAFC9AD93}" type="slidenum">
              <a:rPr lang="lv-LV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lv-LV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1243013"/>
            <a:ext cx="4471987" cy="33559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2737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smtClean="0"/>
              <a:t>Rediģēt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D097-8A32-45E2-876B-8751D2EBEE81}" type="datetimeFigureOut">
              <a:rPr lang="lv-LV" smtClean="0"/>
              <a:t>11.01.2016.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032-9763-402F-AD01-7DE695275E4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7175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D097-8A32-45E2-876B-8751D2EBEE81}" type="datetimeFigureOut">
              <a:rPr lang="lv-LV" smtClean="0"/>
              <a:t>11.01.2016.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032-9763-402F-AD01-7DE695275E4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8548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D097-8A32-45E2-876B-8751D2EBEE81}" type="datetimeFigureOut">
              <a:rPr lang="lv-LV" smtClean="0"/>
              <a:t>11.01.2016.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032-9763-402F-AD01-7DE695275E4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128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D097-8A32-45E2-876B-8751D2EBEE81}" type="datetimeFigureOut">
              <a:rPr lang="lv-LV" smtClean="0"/>
              <a:t>11.01.2016.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032-9763-402F-AD01-7DE695275E4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505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D097-8A32-45E2-876B-8751D2EBEE81}" type="datetimeFigureOut">
              <a:rPr lang="lv-LV" smtClean="0"/>
              <a:t>11.01.2016.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032-9763-402F-AD01-7DE695275E4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93440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D097-8A32-45E2-876B-8751D2EBEE81}" type="datetimeFigureOut">
              <a:rPr lang="lv-LV" smtClean="0"/>
              <a:t>11.01.2016.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032-9763-402F-AD01-7DE695275E4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112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D097-8A32-45E2-876B-8751D2EBEE81}" type="datetimeFigureOut">
              <a:rPr lang="lv-LV" smtClean="0"/>
              <a:t>11.01.2016.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032-9763-402F-AD01-7DE695275E4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1249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D097-8A32-45E2-876B-8751D2EBEE81}" type="datetimeFigureOut">
              <a:rPr lang="lv-LV" smtClean="0"/>
              <a:t>11.01.2016.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032-9763-402F-AD01-7DE695275E4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6418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D097-8A32-45E2-876B-8751D2EBEE81}" type="datetimeFigureOut">
              <a:rPr lang="lv-LV" smtClean="0"/>
              <a:t>11.01.2016.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032-9763-402F-AD01-7DE695275E4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6962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D097-8A32-45E2-876B-8751D2EBEE81}" type="datetimeFigureOut">
              <a:rPr lang="lv-LV" smtClean="0"/>
              <a:t>11.01.2016.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032-9763-402F-AD01-7DE695275E4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151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D097-8A32-45E2-876B-8751D2EBEE81}" type="datetimeFigureOut">
              <a:rPr lang="lv-LV" smtClean="0"/>
              <a:t>11.01.2016.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032-9763-402F-AD01-7DE695275E4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503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DD097-8A32-45E2-876B-8751D2EBEE81}" type="datetimeFigureOut">
              <a:rPr lang="lv-LV" smtClean="0"/>
              <a:t>11.01.2016.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59032-9763-402F-AD01-7DE695275E4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7844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23493" y="837127"/>
            <a:ext cx="6722772" cy="555079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lv-LV" sz="165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lv-LV" dirty="0">
                <a:latin typeface="Arial" charset="0"/>
                <a:cs typeface="Arial" charset="0"/>
              </a:rPr>
              <a:t>Tukuma 2.vidusskola</a:t>
            </a:r>
          </a:p>
          <a:p>
            <a:pPr eaLnBrk="1" hangingPunct="1">
              <a:lnSpc>
                <a:spcPct val="80000"/>
              </a:lnSpc>
            </a:pPr>
            <a:endParaRPr lang="lv-LV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lv-LV" dirty="0">
                <a:latin typeface="Arial" charset="0"/>
                <a:cs typeface="Arial" charset="0"/>
              </a:rPr>
              <a:t>Seminārs Tukuma, Jaunpils un Engures </a:t>
            </a:r>
            <a:endParaRPr lang="lv-LV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lv-LV" dirty="0" smtClean="0">
                <a:latin typeface="Arial" charset="0"/>
                <a:cs typeface="Arial" charset="0"/>
              </a:rPr>
              <a:t>novada </a:t>
            </a:r>
            <a:r>
              <a:rPr lang="lv-LV" dirty="0">
                <a:latin typeface="Arial" charset="0"/>
                <a:cs typeface="Arial" charset="0"/>
              </a:rPr>
              <a:t>skolu direktoriem.</a:t>
            </a:r>
          </a:p>
          <a:p>
            <a:pPr eaLnBrk="1" hangingPunct="1">
              <a:lnSpc>
                <a:spcPct val="80000"/>
              </a:lnSpc>
            </a:pPr>
            <a:endParaRPr lang="lv-LV" sz="1875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lv-LV" sz="1875" b="1" dirty="0">
                <a:latin typeface="Arial" charset="0"/>
                <a:cs typeface="Arial" charset="0"/>
              </a:rPr>
              <a:t>Efektīva mācību stunda. </a:t>
            </a:r>
          </a:p>
          <a:p>
            <a:pPr eaLnBrk="1" hangingPunct="1">
              <a:lnSpc>
                <a:spcPct val="80000"/>
              </a:lnSpc>
            </a:pPr>
            <a:r>
              <a:rPr lang="lv-LV" sz="1875" b="1" dirty="0">
                <a:latin typeface="Arial" charset="0"/>
                <a:cs typeface="Arial" charset="0"/>
              </a:rPr>
              <a:t>Skolēnam sasniedzamais rezultāts.</a:t>
            </a:r>
          </a:p>
          <a:p>
            <a:pPr eaLnBrk="1" hangingPunct="1">
              <a:lnSpc>
                <a:spcPct val="80000"/>
              </a:lnSpc>
            </a:pPr>
            <a:endParaRPr lang="lv-LV" sz="105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lv-LV" sz="105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lv-LV" sz="1200" b="1" dirty="0">
                <a:latin typeface="Arial" charset="0"/>
                <a:cs typeface="Arial" charset="0"/>
              </a:rPr>
              <a:t>Anita </a:t>
            </a:r>
            <a:r>
              <a:rPr lang="lv-LV" sz="1200" b="1" dirty="0" err="1">
                <a:latin typeface="Arial" charset="0"/>
                <a:cs typeface="Arial" charset="0"/>
              </a:rPr>
              <a:t>Locāne</a:t>
            </a:r>
            <a:endParaRPr lang="lv-LV" sz="12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lv-LV" sz="105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lv-LV" sz="1125" dirty="0">
                <a:latin typeface="Arial" charset="0"/>
                <a:cs typeface="Arial" charset="0"/>
              </a:rPr>
              <a:t>20.11.2015.</a:t>
            </a:r>
          </a:p>
          <a:p>
            <a:pPr eaLnBrk="1" hangingPunct="1">
              <a:lnSpc>
                <a:spcPct val="80000"/>
              </a:lnSpc>
            </a:pPr>
            <a:endParaRPr lang="lv-LV" sz="1425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lv-LV" sz="1650" b="1" dirty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lv-LV" sz="1650" b="1" dirty="0">
              <a:solidFill>
                <a:srgbClr val="898989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763688" y="1214754"/>
            <a:ext cx="5829300" cy="3231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lv-LV" sz="1500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 idx="4294967295"/>
          </p:nvPr>
        </p:nvSpPr>
        <p:spPr>
          <a:xfrm>
            <a:off x="940158" y="496954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lv-LV" sz="3000" b="1" dirty="0"/>
              <a:t>Kādam jābūt sasniedzamajam </a:t>
            </a:r>
            <a:r>
              <a:rPr lang="lv-LV" sz="3000" b="1" dirty="0" smtClean="0"/>
              <a:t>rezultātam ?</a:t>
            </a:r>
            <a:endParaRPr lang="lv-LV" sz="3000" b="1" dirty="0"/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321973" y="1468191"/>
            <a:ext cx="8345510" cy="4237150"/>
          </a:xfrm>
        </p:spPr>
        <p:txBody>
          <a:bodyPr>
            <a:normAutofit/>
          </a:bodyPr>
          <a:lstStyle/>
          <a:p>
            <a:r>
              <a:rPr lang="lv-LV" b="1" dirty="0"/>
              <a:t>Izmērāmam</a:t>
            </a:r>
            <a:r>
              <a:rPr lang="lv-LV" dirty="0"/>
              <a:t> – iespējams precīzi pārliecināties, vai rezultāts ir sasniegts</a:t>
            </a:r>
          </a:p>
          <a:p>
            <a:r>
              <a:rPr lang="lv-LV" b="1" dirty="0"/>
              <a:t>Ticamam/reālam</a:t>
            </a:r>
            <a:r>
              <a:rPr lang="lv-LV" dirty="0"/>
              <a:t> – atbilstošs konkrētai klasei, vecumam, skolēnu zināšanām un prasmēm</a:t>
            </a:r>
          </a:p>
          <a:p>
            <a:r>
              <a:rPr lang="lv-LV" b="1" dirty="0"/>
              <a:t>Jēgpilnam</a:t>
            </a:r>
            <a:r>
              <a:rPr lang="lv-LV" dirty="0"/>
              <a:t> – skaidrs, kāpēc to vajag, ko tas dod</a:t>
            </a:r>
          </a:p>
          <a:p>
            <a:r>
              <a:rPr lang="lv-LV" b="1" dirty="0"/>
              <a:t>Būtiskam</a:t>
            </a:r>
            <a:r>
              <a:rPr lang="lv-LV" dirty="0"/>
              <a:t> – atbilstošs standartam, koncentrējoties uz svarīgāko</a:t>
            </a:r>
          </a:p>
          <a:p>
            <a:r>
              <a:rPr lang="lv-LV" dirty="0"/>
              <a:t>Formulējums </a:t>
            </a:r>
            <a:r>
              <a:rPr lang="lv-LV" b="1" dirty="0"/>
              <a:t>skaidrs, saprotams </a:t>
            </a:r>
            <a:r>
              <a:rPr lang="lv-LV" dirty="0"/>
              <a:t>arī skolēnam</a:t>
            </a:r>
          </a:p>
          <a:p>
            <a:endParaRPr lang="lv-LV" sz="22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2498533" y="1437690"/>
            <a:ext cx="1155497" cy="4373165"/>
            <a:chOff x="1901585" y="357166"/>
            <a:chExt cx="1539868" cy="5831549"/>
          </a:xfrm>
        </p:grpSpPr>
        <p:sp>
          <p:nvSpPr>
            <p:cNvPr id="40" name="Freeform 39"/>
            <p:cNvSpPr/>
            <p:nvPr/>
          </p:nvSpPr>
          <p:spPr bwMode="auto">
            <a:xfrm rot="5400000">
              <a:off x="678418" y="2666769"/>
              <a:ext cx="4501073" cy="1024996"/>
            </a:xfrm>
            <a:custGeom>
              <a:avLst/>
              <a:gdLst>
                <a:gd name="connsiteX0" fmla="*/ 7593105 w 7593105"/>
                <a:gd name="connsiteY0" fmla="*/ 0 h 1075765"/>
                <a:gd name="connsiteX1" fmla="*/ 7593105 w 7593105"/>
                <a:gd name="connsiteY1" fmla="*/ 1075765 h 1075765"/>
                <a:gd name="connsiteX2" fmla="*/ 0 w 7593105"/>
                <a:gd name="connsiteY2" fmla="*/ 1075765 h 1075765"/>
                <a:gd name="connsiteX3" fmla="*/ 0 w 7593105"/>
                <a:gd name="connsiteY3" fmla="*/ 206188 h 1075765"/>
                <a:gd name="connsiteX4" fmla="*/ 0 w 7593105"/>
                <a:gd name="connsiteY4" fmla="*/ 206188 h 107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93105" h="1075765">
                  <a:moveTo>
                    <a:pt x="7593105" y="0"/>
                  </a:moveTo>
                  <a:lnTo>
                    <a:pt x="7593105" y="1075765"/>
                  </a:lnTo>
                  <a:lnTo>
                    <a:pt x="0" y="1075765"/>
                  </a:lnTo>
                  <a:lnTo>
                    <a:pt x="0" y="206188"/>
                  </a:lnTo>
                  <a:lnTo>
                    <a:pt x="0" y="206188"/>
                  </a:lnTo>
                </a:path>
              </a:pathLst>
            </a:custGeom>
            <a:ln w="63500" cap="rnd" cmpd="sng">
              <a:solidFill>
                <a:srgbClr val="002060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lv-LV" sz="1350"/>
            </a:p>
          </p:txBody>
        </p:sp>
        <p:sp>
          <p:nvSpPr>
            <p:cNvPr id="28695" name="TextBox 61"/>
            <p:cNvSpPr txBox="1">
              <a:spLocks noChangeArrowheads="1"/>
            </p:cNvSpPr>
            <p:nvPr/>
          </p:nvSpPr>
          <p:spPr bwMode="auto">
            <a:xfrm rot="16200000">
              <a:off x="-768095" y="3026846"/>
              <a:ext cx="5831549" cy="492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lv-LV" b="1">
                  <a:cs typeface="Arial" charset="0"/>
                </a:rPr>
                <a:t>ATGRIEZENISKĀ SAITE</a:t>
              </a:r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3713917" y="1494421"/>
            <a:ext cx="2357438" cy="3762770"/>
            <a:chOff x="3559726" y="591595"/>
            <a:chExt cx="3143272" cy="5017055"/>
          </a:xfrm>
        </p:grpSpPr>
        <p:sp>
          <p:nvSpPr>
            <p:cNvPr id="46" name="Rounded Rectangle 45"/>
            <p:cNvSpPr/>
            <p:nvPr/>
          </p:nvSpPr>
          <p:spPr>
            <a:xfrm>
              <a:off x="3559726" y="591595"/>
              <a:ext cx="3071834" cy="393702"/>
            </a:xfrm>
            <a:prstGeom prst="round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v-LV" sz="1350" b="1" dirty="0">
                  <a:latin typeface="Arial" pitchFamily="34" charset="0"/>
                  <a:cs typeface="Arial" pitchFamily="34" charset="0"/>
                </a:rPr>
                <a:t>Plānotais rezultāts</a:t>
              </a:r>
              <a:endParaRPr lang="lv-LV" sz="13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559726" y="5214948"/>
              <a:ext cx="3143272" cy="393702"/>
            </a:xfrm>
            <a:prstGeom prst="round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v-LV" sz="1350" b="1" dirty="0">
                  <a:latin typeface="Arial" pitchFamily="34" charset="0"/>
                  <a:cs typeface="Arial" pitchFamily="34" charset="0"/>
                </a:rPr>
                <a:t>Sasniegtais rezultāts</a:t>
              </a:r>
              <a:endParaRPr lang="lv-LV" sz="13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4416982" y="1571614"/>
              <a:ext cx="1287472" cy="785818"/>
            </a:xfrm>
            <a:prstGeom prst="roundRect">
              <a:avLst/>
            </a:prstGeom>
            <a:blipFill>
              <a:blip r:embed="rId2" cstate="print"/>
              <a:stretch>
                <a:fillRect/>
              </a:stretch>
            </a:blipFill>
            <a:ln>
              <a:solidFill>
                <a:srgbClr val="00206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lv-LV" sz="1350"/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4416982" y="2786059"/>
              <a:ext cx="1287472" cy="785817"/>
            </a:xfrm>
            <a:prstGeom prst="round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solidFill>
                <a:srgbClr val="00206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lv-LV" sz="1350"/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4416982" y="4000503"/>
              <a:ext cx="1285884" cy="785818"/>
            </a:xfrm>
            <a:prstGeom prst="round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solidFill>
                <a:srgbClr val="00206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lv-LV" sz="1350"/>
            </a:p>
          </p:txBody>
        </p:sp>
        <p:sp>
          <p:nvSpPr>
            <p:cNvPr id="34" name="Right Arrow 33"/>
            <p:cNvSpPr/>
            <p:nvPr/>
          </p:nvSpPr>
          <p:spPr bwMode="auto">
            <a:xfrm rot="5400000">
              <a:off x="4945623" y="4900621"/>
              <a:ext cx="277815" cy="192089"/>
            </a:xfrm>
            <a:prstGeom prst="rightArrow">
              <a:avLst>
                <a:gd name="adj1" fmla="val 50000"/>
                <a:gd name="adj2" fmla="val 7498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lv-LV" sz="1350"/>
            </a:p>
          </p:txBody>
        </p:sp>
        <p:grpSp>
          <p:nvGrpSpPr>
            <p:cNvPr id="28685" name="Group 27"/>
            <p:cNvGrpSpPr>
              <a:grpSpLocks/>
            </p:cNvGrpSpPr>
            <p:nvPr/>
          </p:nvGrpSpPr>
          <p:grpSpPr bwMode="auto">
            <a:xfrm rot="5400000">
              <a:off x="4657274" y="2756907"/>
              <a:ext cx="1728798" cy="2209380"/>
              <a:chOff x="5165083" y="3199230"/>
              <a:chExt cx="1728798" cy="2209380"/>
            </a:xfrm>
          </p:grpSpPr>
          <p:sp>
            <p:nvSpPr>
              <p:cNvPr id="63" name="Arc 62"/>
              <p:cNvSpPr/>
              <p:nvPr/>
            </p:nvSpPr>
            <p:spPr bwMode="auto">
              <a:xfrm rot="18897735">
                <a:off x="5165875" y="3680605"/>
                <a:ext cx="1727213" cy="1728798"/>
              </a:xfrm>
              <a:prstGeom prst="arc">
                <a:avLst>
                  <a:gd name="adj1" fmla="val 16200000"/>
                  <a:gd name="adj2" fmla="val 88155"/>
                </a:avLst>
              </a:prstGeom>
              <a:ln w="38100">
                <a:solidFill>
                  <a:srgbClr val="00B0F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lv-LV" sz="1350" dirty="0"/>
              </a:p>
            </p:txBody>
          </p:sp>
          <p:sp>
            <p:nvSpPr>
              <p:cNvPr id="28693" name="TextBox 64"/>
              <p:cNvSpPr txBox="1">
                <a:spLocks noChangeArrowheads="1"/>
              </p:cNvSpPr>
              <p:nvPr/>
            </p:nvSpPr>
            <p:spPr bwMode="auto">
              <a:xfrm>
                <a:off x="5429257" y="3199230"/>
                <a:ext cx="1396535" cy="492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lv-LV" b="1">
                    <a:solidFill>
                      <a:srgbClr val="00B0F0"/>
                    </a:solidFill>
                    <a:cs typeface="Arial" charset="0"/>
                  </a:rPr>
                  <a:t>Kāpēc?</a:t>
                </a:r>
              </a:p>
            </p:txBody>
          </p:sp>
        </p:grpSp>
        <p:grpSp>
          <p:nvGrpSpPr>
            <p:cNvPr id="28686" name="Group 71"/>
            <p:cNvGrpSpPr>
              <a:grpSpLocks/>
            </p:cNvGrpSpPr>
            <p:nvPr/>
          </p:nvGrpSpPr>
          <p:grpSpPr bwMode="auto">
            <a:xfrm rot="5400000">
              <a:off x="4644194" y="1331703"/>
              <a:ext cx="1728798" cy="2208620"/>
              <a:chOff x="4930770" y="1504895"/>
              <a:chExt cx="1728202" cy="2209257"/>
            </a:xfrm>
          </p:grpSpPr>
          <p:sp>
            <p:nvSpPr>
              <p:cNvPr id="64" name="Arc 63"/>
              <p:cNvSpPr/>
              <p:nvPr/>
            </p:nvSpPr>
            <p:spPr>
              <a:xfrm rot="18897735">
                <a:off x="4931016" y="1986196"/>
                <a:ext cx="1727710" cy="1728202"/>
              </a:xfrm>
              <a:prstGeom prst="arc">
                <a:avLst>
                  <a:gd name="adj1" fmla="val 16200000"/>
                  <a:gd name="adj2" fmla="val 88155"/>
                </a:avLst>
              </a:prstGeom>
              <a:ln w="38100">
                <a:solidFill>
                  <a:srgbClr val="00B0F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lv-LV" sz="1350" dirty="0"/>
              </a:p>
            </p:txBody>
          </p:sp>
          <p:sp>
            <p:nvSpPr>
              <p:cNvPr id="28691" name="TextBox 65"/>
              <p:cNvSpPr txBox="1">
                <a:spLocks noChangeArrowheads="1"/>
              </p:cNvSpPr>
              <p:nvPr/>
            </p:nvSpPr>
            <p:spPr bwMode="auto">
              <a:xfrm>
                <a:off x="5132136" y="1504895"/>
                <a:ext cx="1396055" cy="4925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lv-LV" b="1">
                    <a:solidFill>
                      <a:srgbClr val="00B0F0"/>
                    </a:solidFill>
                    <a:cs typeface="Arial" charset="0"/>
                  </a:rPr>
                  <a:t>Kāpēc?</a:t>
                </a:r>
              </a:p>
            </p:txBody>
          </p:sp>
        </p:grpSp>
        <p:sp>
          <p:nvSpPr>
            <p:cNvPr id="36" name="Right Arrow 35"/>
            <p:cNvSpPr/>
            <p:nvPr/>
          </p:nvSpPr>
          <p:spPr bwMode="auto">
            <a:xfrm rot="5400000">
              <a:off x="4946417" y="3704433"/>
              <a:ext cx="276227" cy="192089"/>
            </a:xfrm>
            <a:prstGeom prst="rightArrow">
              <a:avLst>
                <a:gd name="adj1" fmla="val 50000"/>
                <a:gd name="adj2" fmla="val 7498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lv-LV" sz="1350"/>
            </a:p>
          </p:txBody>
        </p:sp>
        <p:sp>
          <p:nvSpPr>
            <p:cNvPr id="37" name="Right Arrow 36"/>
            <p:cNvSpPr/>
            <p:nvPr/>
          </p:nvSpPr>
          <p:spPr bwMode="auto">
            <a:xfrm rot="5400000">
              <a:off x="4943242" y="2489988"/>
              <a:ext cx="276227" cy="192089"/>
            </a:xfrm>
            <a:prstGeom prst="rightArrow">
              <a:avLst>
                <a:gd name="adj1" fmla="val 50000"/>
                <a:gd name="adj2" fmla="val 7498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lv-LV" sz="1350"/>
            </a:p>
          </p:txBody>
        </p:sp>
        <p:sp>
          <p:nvSpPr>
            <p:cNvPr id="38" name="Right Arrow 37"/>
            <p:cNvSpPr/>
            <p:nvPr/>
          </p:nvSpPr>
          <p:spPr bwMode="auto">
            <a:xfrm rot="5400000">
              <a:off x="4933717" y="1264431"/>
              <a:ext cx="277815" cy="193676"/>
            </a:xfrm>
            <a:prstGeom prst="rightArrow">
              <a:avLst>
                <a:gd name="adj1" fmla="val 50000"/>
                <a:gd name="adj2" fmla="val 7498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lv-LV" sz="1350"/>
            </a:p>
          </p:txBody>
        </p:sp>
      </p:grp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892743" y="1017827"/>
            <a:ext cx="329445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 sz="2100" b="1" dirty="0">
                <a:latin typeface="Calibri" pitchFamily="34" charset="0"/>
              </a:rPr>
              <a:t>Mācību stundas efektivitāte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 rot="5400000">
            <a:off x="5799535" y="3037858"/>
            <a:ext cx="1875235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 sz="1350" b="1">
                <a:latin typeface="Calibri" pitchFamily="34" charset="0"/>
              </a:rPr>
              <a:t>KĀ ES TO PANĀKŠU?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845480" y="5323645"/>
            <a:ext cx="2299097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 sz="1350" b="1" dirty="0">
                <a:latin typeface="Calibri" pitchFamily="34" charset="0"/>
              </a:rPr>
              <a:t>KĀ ES ZINĀŠU, KA REZULTĀTS IR SASNIEGTS?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 rot="-5400000">
            <a:off x="1131690" y="2776531"/>
            <a:ext cx="1875234" cy="71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 sz="1350" b="1">
                <a:latin typeface="Calibri" pitchFamily="34" charset="0"/>
              </a:rPr>
              <a:t>KAS IR IZDEVIES?</a:t>
            </a:r>
          </a:p>
          <a:p>
            <a:pPr algn="ctr"/>
            <a:r>
              <a:rPr lang="lv-LV" sz="1350" b="1">
                <a:latin typeface="Calibri" pitchFamily="34" charset="0"/>
              </a:rPr>
              <a:t>KAS VĒL NĒ?</a:t>
            </a:r>
          </a:p>
          <a:p>
            <a:pPr algn="ctr"/>
            <a:r>
              <a:rPr lang="lv-LV" sz="1350" b="1">
                <a:latin typeface="Calibri" pitchFamily="34" charset="0"/>
              </a:rPr>
              <a:t>KO TĀLĀK?</a:t>
            </a:r>
          </a:p>
        </p:txBody>
      </p:sp>
      <p:sp>
        <p:nvSpPr>
          <p:cNvPr id="4" name="Virsraksts 3"/>
          <p:cNvSpPr>
            <a:spLocks noGrp="1"/>
          </p:cNvSpPr>
          <p:nvPr>
            <p:ph type="title"/>
          </p:nvPr>
        </p:nvSpPr>
        <p:spPr>
          <a:xfrm>
            <a:off x="656822" y="6164376"/>
            <a:ext cx="7985209" cy="299982"/>
          </a:xfrm>
        </p:spPr>
        <p:txBody>
          <a:bodyPr>
            <a:noAutofit/>
          </a:bodyPr>
          <a:lstStyle/>
          <a:p>
            <a:pPr algn="ctr"/>
            <a:r>
              <a:rPr lang="lv-LV" sz="2000" b="1" i="1" dirty="0" smtClean="0"/>
              <a:t>LU Dabaszinātņu un matemātikas centra materiāls</a:t>
            </a:r>
            <a:endParaRPr lang="lv-LV" sz="2000" b="1" i="1" dirty="0"/>
          </a:p>
        </p:txBody>
      </p:sp>
    </p:spTree>
    <p:extLst>
      <p:ext uri="{BB962C8B-B14F-4D97-AF65-F5344CB8AC3E}">
        <p14:creationId xmlns:p14="http://schemas.microsoft.com/office/powerpoint/2010/main" val="393235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z="3000" b="1"/>
              <a:t>Stundas trīs fāzes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rot="5400000">
            <a:off x="4338043" y="3986809"/>
            <a:ext cx="466725" cy="1190"/>
          </a:xfrm>
          <a:prstGeom prst="straightConnector1">
            <a:avLst/>
          </a:prstGeom>
          <a:ln w="63500">
            <a:solidFill>
              <a:srgbClr val="002060"/>
            </a:solidFill>
            <a:headEnd type="none" w="med" len="med"/>
            <a:tailEnd type="triangle" w="lg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Rounded Rectangle 10">
            <a:hlinkClick r:id="" action="ppaction://noaction" highlightClick="1"/>
          </p:cNvPr>
          <p:cNvSpPr/>
          <p:nvPr/>
        </p:nvSpPr>
        <p:spPr bwMode="auto">
          <a:xfrm>
            <a:off x="2676627" y="3263010"/>
            <a:ext cx="3790750" cy="58822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lv-LV" sz="2400" dirty="0">
                <a:solidFill>
                  <a:schemeClr val="bg1"/>
                </a:solidFill>
              </a:rPr>
              <a:t>APJĒGŠANA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2676627" y="4352949"/>
            <a:ext cx="3790750" cy="58822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lv-LV" sz="2400" dirty="0">
                <a:solidFill>
                  <a:schemeClr val="bg1"/>
                </a:solidFill>
              </a:rPr>
              <a:t>LIETOŠANA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>
            <a:off x="4338043" y="2959300"/>
            <a:ext cx="466725" cy="1190"/>
          </a:xfrm>
          <a:prstGeom prst="straightConnector1">
            <a:avLst/>
          </a:prstGeom>
          <a:ln w="63500">
            <a:solidFill>
              <a:srgbClr val="002060"/>
            </a:solidFill>
            <a:headEnd type="none" w="med" len="med"/>
            <a:tailEnd type="triangle" w="lg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Rounded Rectangle 19">
            <a:hlinkClick r:id="" action="ppaction://hlinkshowjump?jump=nextslide" highlightClick="1"/>
          </p:cNvPr>
          <p:cNvSpPr/>
          <p:nvPr/>
        </p:nvSpPr>
        <p:spPr bwMode="auto">
          <a:xfrm>
            <a:off x="2676627" y="2173071"/>
            <a:ext cx="3790750" cy="58822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lv-LV" sz="2400" dirty="0">
                <a:solidFill>
                  <a:schemeClr val="bg1"/>
                </a:solidFill>
              </a:rPr>
              <a:t>AKTUALIZĀCIJA</a:t>
            </a:r>
          </a:p>
        </p:txBody>
      </p:sp>
    </p:spTree>
    <p:extLst>
      <p:ext uri="{BB962C8B-B14F-4D97-AF65-F5344CB8AC3E}">
        <p14:creationId xmlns:p14="http://schemas.microsoft.com/office/powerpoint/2010/main" val="82033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850006" y="566368"/>
            <a:ext cx="7547019" cy="5396549"/>
          </a:xfrm>
        </p:spPr>
        <p:txBody>
          <a:bodyPr rtlCol="0">
            <a:normAutofit lnSpcReduction="10000"/>
          </a:bodyPr>
          <a:lstStyle/>
          <a:p>
            <a:pPr marL="0" indent="0">
              <a:buNone/>
              <a:defRPr/>
            </a:pPr>
            <a:r>
              <a:rPr lang="lv-LV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Dabaszinības</a:t>
            </a: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3.b klasē</a:t>
            </a:r>
          </a:p>
          <a:p>
            <a:pPr marL="0" indent="0">
              <a:buNone/>
              <a:defRPr/>
            </a:pP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Skolotāja Ilze </a:t>
            </a:r>
            <a:r>
              <a:rPr lang="lv-LV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Bulaha</a:t>
            </a:r>
            <a:endParaRPr lang="lv-LV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Stundas temats: Gaisma</a:t>
            </a:r>
          </a:p>
          <a:p>
            <a:pPr marL="0" indent="0">
              <a:buNone/>
              <a:defRPr/>
            </a:pP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Mērķis: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aplašināt zināšanas par gaismas avotiem un veidot izpratni par ēnas rašanos, veicot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ekspserimentu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endParaRPr lang="lv-LV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Sasniedzamais rezultāts:</a:t>
            </a:r>
          </a:p>
          <a:p>
            <a:pPr lvl="0"/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atpazīst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gaismas avotus;</a:t>
            </a:r>
          </a:p>
          <a:p>
            <a:pPr lvl="0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veic eksperimentu ar gaismas avotu un priekšmetu, novērojumu rezultātā secina par ēnas izmaiņām.</a:t>
            </a:r>
          </a:p>
          <a:p>
            <a:pPr marL="0" indent="0">
              <a:buNone/>
              <a:defRPr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83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708338" y="1107281"/>
            <a:ext cx="7392473" cy="5035942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Matemātika 10.b klasē</a:t>
            </a:r>
          </a:p>
          <a:p>
            <a:pPr marL="0" indent="0">
              <a:buNone/>
              <a:defRPr/>
            </a:pP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Skolotāja Sanita Birzniece</a:t>
            </a:r>
          </a:p>
          <a:p>
            <a:pPr marL="0" indent="0">
              <a:buNone/>
              <a:defRPr/>
            </a:pP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Stundas temats: </a:t>
            </a: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Darbības ar </a:t>
            </a:r>
            <a:r>
              <a:rPr lang="lv-L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kopām</a:t>
            </a:r>
          </a:p>
          <a:p>
            <a:pPr marL="0" indent="0">
              <a:buNone/>
              <a:defRPr/>
            </a:pP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Mērķis: </a:t>
            </a:r>
          </a:p>
          <a:p>
            <a:pPr marL="0" indent="0">
              <a:buNone/>
              <a:defRPr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Attīstīt prasmi izmantot kopu diagrammas informācijas sistematizēšanai un attēlošanai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lv-LV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Sasniedzamais rezultāts:</a:t>
            </a:r>
          </a:p>
          <a:p>
            <a:pPr lvl="0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sistematizē informāciju, izmantojot Eilera </a:t>
            </a: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Venna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diagrammu, dažādas grūtības pakāpes uzdevumos;</a:t>
            </a:r>
          </a:p>
          <a:p>
            <a:pPr lvl="0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uzdevuma risinājumā lieto matemātiskos simbolus.</a:t>
            </a:r>
          </a:p>
        </p:txBody>
      </p:sp>
    </p:spTree>
    <p:extLst>
      <p:ext uri="{BB962C8B-B14F-4D97-AF65-F5344CB8AC3E}">
        <p14:creationId xmlns:p14="http://schemas.microsoft.com/office/powerpoint/2010/main" val="198392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" indent="0" algn="ctr">
              <a:buNone/>
            </a:pPr>
            <a:r>
              <a:rPr lang="lv-LV" alt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Analīze ir svarīga nevis tam, </a:t>
            </a:r>
            <a:endParaRPr lang="lv-LV" altLang="lv-LV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" indent="0" algn="ctr">
              <a:buNone/>
            </a:pPr>
            <a:r>
              <a:rPr lang="lv-LV" altLang="lv-LV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 </a:t>
            </a:r>
            <a:r>
              <a:rPr lang="lv-LV" alt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noticis, bet tam, </a:t>
            </a:r>
            <a:endParaRPr lang="lv-LV" altLang="lv-LV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" indent="0" algn="ctr">
              <a:buNone/>
            </a:pPr>
            <a:r>
              <a:rPr lang="lv-LV" altLang="lv-LV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 </a:t>
            </a:r>
            <a:r>
              <a:rPr lang="lv-LV" alt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notiks tālāk!</a:t>
            </a:r>
          </a:p>
        </p:txBody>
      </p:sp>
    </p:spTree>
    <p:extLst>
      <p:ext uri="{BB962C8B-B14F-4D97-AF65-F5344CB8AC3E}">
        <p14:creationId xmlns:p14="http://schemas.microsoft.com/office/powerpoint/2010/main" val="409761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atura vietturis 2"/>
          <p:cNvSpPr>
            <a:spLocks noGrp="1"/>
          </p:cNvSpPr>
          <p:nvPr>
            <p:ph idx="1"/>
          </p:nvPr>
        </p:nvSpPr>
        <p:spPr>
          <a:xfrm>
            <a:off x="1439466" y="1431133"/>
            <a:ext cx="6172200" cy="3394472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3000" b="1" dirty="0">
                <a:solidFill>
                  <a:srgbClr val="000000"/>
                </a:solidFill>
                <a:ea typeface="ヒラギノ角ゴ Pro W3"/>
                <a:cs typeface="ヒラギノ角ゴ Pro W3"/>
                <a:sym typeface="Gill Sans"/>
              </a:rPr>
              <a:t>Pozitīvu pārmaiņu panākšana vienā klasē vienā mācību gadā ir tikai sākums. Skolotāju kopīgas pūles, kas tiek pieliktas visu mācību gadu garumā, rada iespēju panākt nozīmīgas izmaiņas.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lv-LV" altLang="lv-LV" sz="1800" b="1" i="1" dirty="0">
              <a:solidFill>
                <a:srgbClr val="000000"/>
              </a:solidFill>
              <a:ea typeface="ヒラギノ角ゴ Pro W3"/>
              <a:cs typeface="ヒラギノ角ゴ Pro W3"/>
              <a:sym typeface="Gill Sans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lv-LV" altLang="lv-LV" sz="1800" i="1" dirty="0">
                <a:solidFill>
                  <a:srgbClr val="000000"/>
                </a:solidFill>
                <a:ea typeface="ヒラギノ角ゴ Pro W3"/>
                <a:cs typeface="ヒラギノ角ゴ Pro W3"/>
                <a:sym typeface="Gill Sans"/>
              </a:rPr>
              <a:t>“</a:t>
            </a:r>
            <a:r>
              <a:rPr lang="lv-LV" altLang="lv-LV" sz="1800" i="1" dirty="0" err="1">
                <a:solidFill>
                  <a:srgbClr val="000000"/>
                </a:solidFill>
                <a:ea typeface="ヒラギノ角ゴ Pro W3"/>
                <a:cs typeface="ヒラギノ角ゴ Pro W3"/>
                <a:sym typeface="Gill Sans"/>
              </a:rPr>
              <a:t>It’s</a:t>
            </a:r>
            <a:r>
              <a:rPr lang="lv-LV" altLang="lv-LV" sz="1800" i="1" dirty="0">
                <a:solidFill>
                  <a:srgbClr val="000000"/>
                </a:solidFill>
                <a:ea typeface="ヒラギノ角ゴ Pro W3"/>
                <a:cs typeface="ヒラギノ角ゴ Pro W3"/>
                <a:sym typeface="Gill Sans"/>
              </a:rPr>
              <a:t> </a:t>
            </a:r>
            <a:r>
              <a:rPr lang="lv-LV" altLang="lv-LV" sz="1800" i="1" dirty="0" err="1">
                <a:solidFill>
                  <a:srgbClr val="000000"/>
                </a:solidFill>
                <a:ea typeface="ヒラギノ角ゴ Pro W3"/>
                <a:cs typeface="ヒラギノ角ゴ Pro W3"/>
                <a:sym typeface="Gill Sans"/>
              </a:rPr>
              <a:t>All</a:t>
            </a:r>
            <a:r>
              <a:rPr lang="lv-LV" altLang="lv-LV" sz="1800" i="1" dirty="0">
                <a:solidFill>
                  <a:srgbClr val="000000"/>
                </a:solidFill>
                <a:ea typeface="ヒラギノ角ゴ Pro W3"/>
                <a:cs typeface="ヒラギノ角ゴ Pro W3"/>
                <a:sym typeface="Gill Sans"/>
              </a:rPr>
              <a:t> </a:t>
            </a:r>
            <a:r>
              <a:rPr lang="lv-LV" altLang="lv-LV" sz="1800" i="1" dirty="0" err="1">
                <a:solidFill>
                  <a:srgbClr val="000000"/>
                </a:solidFill>
                <a:ea typeface="ヒラギノ角ゴ Pro W3"/>
                <a:cs typeface="ヒラギノ角ゴ Pro W3"/>
                <a:sym typeface="Gill Sans"/>
              </a:rPr>
              <a:t>about</a:t>
            </a:r>
            <a:r>
              <a:rPr lang="lv-LV" altLang="lv-LV" sz="1800" i="1" dirty="0">
                <a:solidFill>
                  <a:srgbClr val="000000"/>
                </a:solidFill>
                <a:ea typeface="ヒラギノ角ゴ Pro W3"/>
                <a:cs typeface="ヒラギノ角ゴ Pro W3"/>
                <a:sym typeface="Gill Sans"/>
              </a:rPr>
              <a:t> </a:t>
            </a:r>
            <a:r>
              <a:rPr lang="lv-LV" altLang="lv-LV" sz="1800" i="1" dirty="0" err="1">
                <a:solidFill>
                  <a:srgbClr val="000000"/>
                </a:solidFill>
                <a:ea typeface="ヒラギノ角ゴ Pro W3"/>
                <a:cs typeface="ヒラギノ角ゴ Pro W3"/>
                <a:sym typeface="Gill Sans"/>
              </a:rPr>
              <a:t>Thinking</a:t>
            </a:r>
            <a:r>
              <a:rPr lang="lv-LV" altLang="lv-LV" sz="1800" i="1" dirty="0">
                <a:solidFill>
                  <a:srgbClr val="000000"/>
                </a:solidFill>
                <a:ea typeface="ヒラギノ角ゴ Pro W3"/>
                <a:cs typeface="ヒラギノ角ゴ Pro W3"/>
                <a:sym typeface="Gill Sans"/>
              </a:rPr>
              <a:t>”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lv-LV" altLang="lv-LV" sz="1800" i="1" dirty="0" err="1">
                <a:solidFill>
                  <a:srgbClr val="000000"/>
                </a:solidFill>
                <a:ea typeface="ヒラギノ角ゴ Pro W3"/>
                <a:cs typeface="ヒラギノ角ゴ Pro W3"/>
                <a:sym typeface="Gill Sans"/>
              </a:rPr>
              <a:t>Brownlie</a:t>
            </a:r>
            <a:r>
              <a:rPr lang="lv-LV" altLang="lv-LV" sz="1800" i="1" dirty="0">
                <a:solidFill>
                  <a:srgbClr val="000000"/>
                </a:solidFill>
                <a:ea typeface="ヒラギノ角ゴ Pro W3"/>
                <a:cs typeface="ヒラギノ角ゴ Pro W3"/>
                <a:sym typeface="Gill Sans"/>
              </a:rPr>
              <a:t> un </a:t>
            </a:r>
            <a:r>
              <a:rPr lang="lv-LV" altLang="lv-LV" sz="1800" i="1" dirty="0" err="1">
                <a:solidFill>
                  <a:srgbClr val="000000"/>
                </a:solidFill>
                <a:ea typeface="ヒラギノ角ゴ Pro W3"/>
                <a:cs typeface="ヒラギノ角ゴ Pro W3"/>
                <a:sym typeface="Gill Sans"/>
              </a:rPr>
              <a:t>Schnellert</a:t>
            </a:r>
            <a:r>
              <a:rPr lang="lv-LV" altLang="lv-LV" sz="1800" i="1" dirty="0">
                <a:solidFill>
                  <a:srgbClr val="000000"/>
                </a:solidFill>
                <a:ea typeface="ヒラギノ角ゴ Pro W3"/>
                <a:cs typeface="ヒラギノ角ゴ Pro W3"/>
                <a:sym typeface="Gill Sans"/>
              </a:rPr>
              <a:t>, 2009</a:t>
            </a:r>
          </a:p>
        </p:txBody>
      </p:sp>
    </p:spTree>
    <p:extLst>
      <p:ext uri="{BB962C8B-B14F-4D97-AF65-F5344CB8AC3E}">
        <p14:creationId xmlns:p14="http://schemas.microsoft.com/office/powerpoint/2010/main" val="62828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dizains">
  <a:themeElements>
    <a:clrScheme name="Office dizain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dizain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TM03457444[[fn=Bāze]]</Template>
  <TotalTime>121</TotalTime>
  <Words>280</Words>
  <Application>Microsoft Office PowerPoint</Application>
  <PresentationFormat>Slaidrāde ekrānā (4:3)</PresentationFormat>
  <Paragraphs>60</Paragraphs>
  <Slides>8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Gill Sans</vt:lpstr>
      <vt:lpstr>Times New Roman</vt:lpstr>
      <vt:lpstr>ヒラギノ角ゴ Pro W3</vt:lpstr>
      <vt:lpstr>Office dizains</vt:lpstr>
      <vt:lpstr>PowerPoint prezentācija</vt:lpstr>
      <vt:lpstr>Kādam jābūt sasniedzamajam rezultātam ?</vt:lpstr>
      <vt:lpstr>LU Dabaszinātņu un matemātikas centra materiāls</vt:lpstr>
      <vt:lpstr>Stundas trīs fāzes</vt:lpstr>
      <vt:lpstr>PowerPoint prezentācija</vt:lpstr>
      <vt:lpstr>PowerPoint prezentācija</vt:lpstr>
      <vt:lpstr>PowerPoint prezentācija</vt:lpstr>
      <vt:lpstr>PowerPoint prezentācija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Anita</dc:creator>
  <cp:lastModifiedBy>Skolotajs</cp:lastModifiedBy>
  <cp:revision>8</cp:revision>
  <cp:lastPrinted>2015-11-19T15:52:10Z</cp:lastPrinted>
  <dcterms:created xsi:type="dcterms:W3CDTF">2015-11-19T14:21:23Z</dcterms:created>
  <dcterms:modified xsi:type="dcterms:W3CDTF">2016-01-11T18:21:34Z</dcterms:modified>
</cp:coreProperties>
</file>